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57"/>
  </p:notesMasterIdLst>
  <p:handoutMasterIdLst>
    <p:handoutMasterId r:id="rId58"/>
  </p:handoutMasterIdLst>
  <p:sldIdLst>
    <p:sldId id="1856" r:id="rId2"/>
    <p:sldId id="1950" r:id="rId3"/>
    <p:sldId id="1773" r:id="rId4"/>
    <p:sldId id="2037" r:id="rId5"/>
    <p:sldId id="1969" r:id="rId6"/>
    <p:sldId id="1927" r:id="rId7"/>
    <p:sldId id="1905" r:id="rId8"/>
    <p:sldId id="2008" r:id="rId9"/>
    <p:sldId id="2007" r:id="rId10"/>
    <p:sldId id="2009" r:id="rId11"/>
    <p:sldId id="2013" r:id="rId12"/>
    <p:sldId id="2010" r:id="rId13"/>
    <p:sldId id="2011" r:id="rId14"/>
    <p:sldId id="1925" r:id="rId15"/>
    <p:sldId id="1994" r:id="rId16"/>
    <p:sldId id="1938" r:id="rId17"/>
    <p:sldId id="2014" r:id="rId18"/>
    <p:sldId id="2015" r:id="rId19"/>
    <p:sldId id="2016" r:id="rId20"/>
    <p:sldId id="2017" r:id="rId21"/>
    <p:sldId id="2019" r:id="rId22"/>
    <p:sldId id="2020" r:id="rId23"/>
    <p:sldId id="1934" r:id="rId24"/>
    <p:sldId id="1928" r:id="rId25"/>
    <p:sldId id="1916" r:id="rId26"/>
    <p:sldId id="2021" r:id="rId27"/>
    <p:sldId id="2024" r:id="rId28"/>
    <p:sldId id="2025" r:id="rId29"/>
    <p:sldId id="2026" r:id="rId30"/>
    <p:sldId id="2003" r:id="rId31"/>
    <p:sldId id="2036" r:id="rId32"/>
    <p:sldId id="1930" r:id="rId33"/>
    <p:sldId id="2049" r:id="rId34"/>
    <p:sldId id="2050" r:id="rId35"/>
    <p:sldId id="2027" r:id="rId36"/>
    <p:sldId id="2028" r:id="rId37"/>
    <p:sldId id="2029" r:id="rId38"/>
    <p:sldId id="2030" r:id="rId39"/>
    <p:sldId id="2039" r:id="rId40"/>
    <p:sldId id="1955" r:id="rId41"/>
    <p:sldId id="2044" r:id="rId42"/>
    <p:sldId id="1957" r:id="rId43"/>
    <p:sldId id="2045" r:id="rId44"/>
    <p:sldId id="1956" r:id="rId45"/>
    <p:sldId id="2046" r:id="rId46"/>
    <p:sldId id="1959" r:id="rId47"/>
    <p:sldId id="2047" r:id="rId48"/>
    <p:sldId id="2048" r:id="rId49"/>
    <p:sldId id="1960" r:id="rId50"/>
    <p:sldId id="1943" r:id="rId51"/>
    <p:sldId id="2040" r:id="rId52"/>
    <p:sldId id="2041" r:id="rId53"/>
    <p:sldId id="2042" r:id="rId54"/>
    <p:sldId id="1787" r:id="rId55"/>
    <p:sldId id="1271" r:id="rId56"/>
  </p:sldIdLst>
  <p:sldSz cx="12192000" cy="6858000"/>
  <p:notesSz cx="6797675" cy="9928225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DC5"/>
    <a:srgbClr val="0078A0"/>
    <a:srgbClr val="CCECFF"/>
    <a:srgbClr val="1AA1E5"/>
    <a:srgbClr val="FF0000"/>
    <a:srgbClr val="16C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7220" autoAdjust="0"/>
    <p:restoredTop sz="86410" autoAdjust="0"/>
  </p:normalViewPr>
  <p:slideViewPr>
    <p:cSldViewPr>
      <p:cViewPr varScale="1">
        <p:scale>
          <a:sx n="76" d="100"/>
          <a:sy n="76" d="100"/>
        </p:scale>
        <p:origin x="307" y="43"/>
      </p:cViewPr>
      <p:guideLst/>
    </p:cSldViewPr>
  </p:slideViewPr>
  <p:outlineViewPr>
    <p:cViewPr>
      <p:scale>
        <a:sx n="33" d="100"/>
        <a:sy n="33" d="100"/>
      </p:scale>
      <p:origin x="0" y="-5390"/>
    </p:cViewPr>
  </p:outlineViewPr>
  <p:notesTextViewPr>
    <p:cViewPr>
      <p:scale>
        <a:sx n="300" d="100"/>
        <a:sy n="3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125" d="100"/>
          <a:sy n="125" d="100"/>
        </p:scale>
        <p:origin x="1810" y="-168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93B5AA15-13EC-F1E3-0B8C-A3A0C83664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4958" cy="496968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62FB82B-EC2F-A019-4825-F95CD3BFAE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099" y="2"/>
            <a:ext cx="2944958" cy="496968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D2F4A0A-4FBF-4771-B02D-21108C860999}" type="datetimeFigureOut">
              <a:rPr lang="cs-CZ"/>
              <a:pPr>
                <a:defRPr/>
              </a:pPr>
              <a:t>09.10.2024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764586F-7799-DF10-DDC6-1EF261BDE3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672"/>
            <a:ext cx="2944958" cy="496967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81AD0FF-848A-D27A-1065-D5C92DE25C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099" y="9429672"/>
            <a:ext cx="2944958" cy="496967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231FFFF-9520-4987-B9B6-B2F8D8ABEF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465B6D85-111C-AE40-B4A9-3D29432C0D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4958" cy="496968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677E7BD-11DD-8754-BD40-B976C7B8425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1099" y="2"/>
            <a:ext cx="2944958" cy="496968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214DBB1-145A-4CCB-B394-DB63554682D6}" type="datetimeFigureOut">
              <a:rPr lang="cs-CZ"/>
              <a:pPr>
                <a:defRPr/>
              </a:pPr>
              <a:t>09.10.2024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81BA9C38-C460-BF38-F46D-BB130E673A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7048D20E-E2F5-CB91-492C-916EC0E379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607" y="4715631"/>
            <a:ext cx="5438464" cy="4467938"/>
          </a:xfrm>
          <a:prstGeom prst="rect">
            <a:avLst/>
          </a:prstGeom>
        </p:spPr>
        <p:txBody>
          <a:bodyPr vert="horz" lIns="92153" tIns="46077" rIns="92153" bIns="46077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469DA0D-3EBE-3126-A830-F6FA07F35EC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9672"/>
            <a:ext cx="2944958" cy="496967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EE43F96-8A6F-EBEB-250A-2084096D33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1099" y="9429672"/>
            <a:ext cx="2944958" cy="496967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002ABEB-3154-4DDB-BE10-31C58CC69B8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83232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2ABEB-3154-4DDB-BE10-31C58CC69B8F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DC24FC59-E770-06C0-F5EB-4CDB7DFD9C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</p:spTree>
    <p:extLst>
      <p:ext uri="{BB962C8B-B14F-4D97-AF65-F5344CB8AC3E}">
        <p14:creationId xmlns:p14="http://schemas.microsoft.com/office/powerpoint/2010/main" val="9325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59989-2892-C57A-1BDA-B89BED03A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6A062-2DA8-6AD8-7F16-16DF24EF5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0CE5A6-539F-F1EB-48D4-FA714E433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380BD-54EA-35BD-7DD9-0624B5D5FC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24981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59989-2892-C57A-1BDA-B89BED03A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6A062-2DA8-6AD8-7F16-16DF24EF5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0CE5A6-539F-F1EB-48D4-FA714E433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380BD-54EA-35BD-7DD9-0624B5D5FC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52067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59989-2892-C57A-1BDA-B89BED03A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6A062-2DA8-6AD8-7F16-16DF24EF5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0CE5A6-539F-F1EB-48D4-FA714E433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380BD-54EA-35BD-7DD9-0624B5D5FC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54248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59989-2892-C57A-1BDA-B89BED03A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6A062-2DA8-6AD8-7F16-16DF24EF5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0CE5A6-539F-F1EB-48D4-FA714E433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380BD-54EA-35BD-7DD9-0624B5D5FC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65533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2ABEB-3154-4DDB-BE10-31C58CC69B8F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08D3C107-7782-E8E3-6A78-16C09945DB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</p:spTree>
    <p:extLst>
      <p:ext uri="{BB962C8B-B14F-4D97-AF65-F5344CB8AC3E}">
        <p14:creationId xmlns:p14="http://schemas.microsoft.com/office/powerpoint/2010/main" val="975851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2ABEB-3154-4DDB-BE10-31C58CC69B8F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A71CDD2C-BFEA-D36E-29DA-292BE8765A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</p:spTree>
    <p:extLst>
      <p:ext uri="{BB962C8B-B14F-4D97-AF65-F5344CB8AC3E}">
        <p14:creationId xmlns:p14="http://schemas.microsoft.com/office/powerpoint/2010/main" val="32397555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CAC50-847B-7F18-6446-86E534C78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DB7B0A-C851-0186-C872-F9E2069A20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4612EE-A125-6C69-4059-3D27AB2EFE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BC21C-7565-C12C-9912-D06E140F27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81275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59989-2892-C57A-1BDA-B89BED03A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6A062-2DA8-6AD8-7F16-16DF24EF5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0CE5A6-539F-F1EB-48D4-FA714E433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380BD-54EA-35BD-7DD9-0624B5D5FC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95283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59989-2892-C57A-1BDA-B89BED03A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6A062-2DA8-6AD8-7F16-16DF24EF5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0CE5A6-539F-F1EB-48D4-FA714E433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380BD-54EA-35BD-7DD9-0624B5D5FC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933855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59989-2892-C57A-1BDA-B89BED03A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6A062-2DA8-6AD8-7F16-16DF24EF5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0CE5A6-539F-F1EB-48D4-FA714E433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380BD-54EA-35BD-7DD9-0624B5D5FC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7612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CAC50-847B-7F18-6446-86E534C78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DB7B0A-C851-0186-C872-F9E2069A20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4612EE-A125-6C69-4059-3D27AB2EFE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BC21C-7565-C12C-9912-D06E140F27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198366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59989-2892-C57A-1BDA-B89BED03A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6A062-2DA8-6AD8-7F16-16DF24EF5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0CE5A6-539F-F1EB-48D4-FA714E433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380BD-54EA-35BD-7DD9-0624B5D5FC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105582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59989-2892-C57A-1BDA-B89BED03A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6A062-2DA8-6AD8-7F16-16DF24EF5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0CE5A6-539F-F1EB-48D4-FA714E433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380BD-54EA-35BD-7DD9-0624B5D5FC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686177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59989-2892-C57A-1BDA-B89BED03A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6A062-2DA8-6AD8-7F16-16DF24EF5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0CE5A6-539F-F1EB-48D4-FA714E433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380BD-54EA-35BD-7DD9-0624B5D5FC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170260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2ABEB-3154-4DDB-BE10-31C58CC69B8F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27247482-8B23-BC02-7A5B-FB7F1D7B2E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</p:spTree>
    <p:extLst>
      <p:ext uri="{BB962C8B-B14F-4D97-AF65-F5344CB8AC3E}">
        <p14:creationId xmlns:p14="http://schemas.microsoft.com/office/powerpoint/2010/main" val="4372951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02ABEB-3154-4DDB-BE10-31C58CC69B8F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283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2ABEB-3154-4DDB-BE10-31C58CC69B8F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A258AD19-B434-C369-B4E2-9346461509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</p:spTree>
    <p:extLst>
      <p:ext uri="{BB962C8B-B14F-4D97-AF65-F5344CB8AC3E}">
        <p14:creationId xmlns:p14="http://schemas.microsoft.com/office/powerpoint/2010/main" val="20345754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59989-2892-C57A-1BDA-B89BED03A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6A062-2DA8-6AD8-7F16-16DF24EF5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0CE5A6-539F-F1EB-48D4-FA714E433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380BD-54EA-35BD-7DD9-0624B5D5FC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603977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59989-2892-C57A-1BDA-B89BED03A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6A062-2DA8-6AD8-7F16-16DF24EF5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0CE5A6-539F-F1EB-48D4-FA714E433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380BD-54EA-35BD-7DD9-0624B5D5FC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979717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59989-2892-C57A-1BDA-B89BED03A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6A062-2DA8-6AD8-7F16-16DF24EF5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0CE5A6-539F-F1EB-48D4-FA714E433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380BD-54EA-35BD-7DD9-0624B5D5FC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815358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59989-2892-C57A-1BDA-B89BED03A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6A062-2DA8-6AD8-7F16-16DF24EF5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0CE5A6-539F-F1EB-48D4-FA714E433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380BD-54EA-35BD-7DD9-0624B5D5FC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29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19802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02ABEB-3154-4DDB-BE10-31C58CC69B8F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96680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2ABEB-3154-4DDB-BE10-31C58CC69B8F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A258AD19-B434-C369-B4E2-9346461509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</p:spTree>
    <p:extLst>
      <p:ext uri="{BB962C8B-B14F-4D97-AF65-F5344CB8AC3E}">
        <p14:creationId xmlns:p14="http://schemas.microsoft.com/office/powerpoint/2010/main" val="29153981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2ABEB-3154-4DDB-BE10-31C58CC69B8F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5F1B5067-E50C-28A2-7D84-06904E76D3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</p:spTree>
    <p:extLst>
      <p:ext uri="{BB962C8B-B14F-4D97-AF65-F5344CB8AC3E}">
        <p14:creationId xmlns:p14="http://schemas.microsoft.com/office/powerpoint/2010/main" val="18347154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2ABEB-3154-4DDB-BE10-31C58CC69B8F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5F1B5067-E50C-28A2-7D84-06904E76D3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</p:spTree>
    <p:extLst>
      <p:ext uri="{BB962C8B-B14F-4D97-AF65-F5344CB8AC3E}">
        <p14:creationId xmlns:p14="http://schemas.microsoft.com/office/powerpoint/2010/main" val="37120184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2ABEB-3154-4DDB-BE10-31C58CC69B8F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5F1B5067-E50C-28A2-7D84-06904E76D3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</p:spTree>
    <p:extLst>
      <p:ext uri="{BB962C8B-B14F-4D97-AF65-F5344CB8AC3E}">
        <p14:creationId xmlns:p14="http://schemas.microsoft.com/office/powerpoint/2010/main" val="28695745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2ABEB-3154-4DDB-BE10-31C58CC69B8F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892CCAC3-D6BB-5B51-2CA9-D9F48B2440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</p:spTree>
    <p:extLst>
      <p:ext uri="{BB962C8B-B14F-4D97-AF65-F5344CB8AC3E}">
        <p14:creationId xmlns:p14="http://schemas.microsoft.com/office/powerpoint/2010/main" val="40520127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59989-2892-C57A-1BDA-B89BED03A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6A062-2DA8-6AD8-7F16-16DF24EF5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0CE5A6-539F-F1EB-48D4-FA714E433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380BD-54EA-35BD-7DD9-0624B5D5FC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35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684803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59989-2892-C57A-1BDA-B89BED03A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6A062-2DA8-6AD8-7F16-16DF24EF5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0CE5A6-539F-F1EB-48D4-FA714E433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380BD-54EA-35BD-7DD9-0624B5D5FC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36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784293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59989-2892-C57A-1BDA-B89BED03A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6A062-2DA8-6AD8-7F16-16DF24EF5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0CE5A6-539F-F1EB-48D4-FA714E433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380BD-54EA-35BD-7DD9-0624B5D5FC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37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246739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59989-2892-C57A-1BDA-B89BED03A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6A062-2DA8-6AD8-7F16-16DF24EF5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0CE5A6-539F-F1EB-48D4-FA714E433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380BD-54EA-35BD-7DD9-0624B5D5FC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38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225649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2ABEB-3154-4DDB-BE10-31C58CC69B8F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892CCAC3-D6BB-5B51-2CA9-D9F48B2440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</p:spTree>
    <p:extLst>
      <p:ext uri="{BB962C8B-B14F-4D97-AF65-F5344CB8AC3E}">
        <p14:creationId xmlns:p14="http://schemas.microsoft.com/office/powerpoint/2010/main" val="4257894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CAC50-847B-7F18-6446-86E534C78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DB7B0A-C851-0186-C872-F9E2069A20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4612EE-A125-6C69-4059-3D27AB2EFE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BC21C-7565-C12C-9912-D06E140F27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1725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2ABEB-3154-4DDB-BE10-31C58CC69B8F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DDA84F14-FCA7-32F9-100D-3A7CE43EB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</p:spTree>
    <p:extLst>
      <p:ext uri="{BB962C8B-B14F-4D97-AF65-F5344CB8AC3E}">
        <p14:creationId xmlns:p14="http://schemas.microsoft.com/office/powerpoint/2010/main" val="30014574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2ABEB-3154-4DDB-BE10-31C58CC69B8F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DDA84F14-FCA7-32F9-100D-3A7CE43EB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</p:spTree>
    <p:extLst>
      <p:ext uri="{BB962C8B-B14F-4D97-AF65-F5344CB8AC3E}">
        <p14:creationId xmlns:p14="http://schemas.microsoft.com/office/powerpoint/2010/main" val="1109669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2ABEB-3154-4DDB-BE10-31C58CC69B8F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E175E9DE-9078-CADF-F94B-800C129FC4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</p:spTree>
    <p:extLst>
      <p:ext uri="{BB962C8B-B14F-4D97-AF65-F5344CB8AC3E}">
        <p14:creationId xmlns:p14="http://schemas.microsoft.com/office/powerpoint/2010/main" val="30986331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2ABEB-3154-4DDB-BE10-31C58CC69B8F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E175E9DE-9078-CADF-F94B-800C129FC4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</p:spTree>
    <p:extLst>
      <p:ext uri="{BB962C8B-B14F-4D97-AF65-F5344CB8AC3E}">
        <p14:creationId xmlns:p14="http://schemas.microsoft.com/office/powerpoint/2010/main" val="36174377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2ABEB-3154-4DDB-BE10-31C58CC69B8F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FCCF7B44-B9E5-21A2-FC2F-4B028D827F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</p:spTree>
    <p:extLst>
      <p:ext uri="{BB962C8B-B14F-4D97-AF65-F5344CB8AC3E}">
        <p14:creationId xmlns:p14="http://schemas.microsoft.com/office/powerpoint/2010/main" val="28302321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2ABEB-3154-4DDB-BE10-31C58CC69B8F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FCCF7B44-B9E5-21A2-FC2F-4B028D827F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</p:spTree>
    <p:extLst>
      <p:ext uri="{BB962C8B-B14F-4D97-AF65-F5344CB8AC3E}">
        <p14:creationId xmlns:p14="http://schemas.microsoft.com/office/powerpoint/2010/main" val="20866424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2ABEB-3154-4DDB-BE10-31C58CC69B8F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55A3D4EA-616B-67FC-A138-4433DE8038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</p:spTree>
    <p:extLst>
      <p:ext uri="{BB962C8B-B14F-4D97-AF65-F5344CB8AC3E}">
        <p14:creationId xmlns:p14="http://schemas.microsoft.com/office/powerpoint/2010/main" val="34801935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2ABEB-3154-4DDB-BE10-31C58CC69B8F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55A3D4EA-616B-67FC-A138-4433DE8038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</p:spTree>
    <p:extLst>
      <p:ext uri="{BB962C8B-B14F-4D97-AF65-F5344CB8AC3E}">
        <p14:creationId xmlns:p14="http://schemas.microsoft.com/office/powerpoint/2010/main" val="39538618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2ABEB-3154-4DDB-BE10-31C58CC69B8F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E78A844D-4A38-7F13-EBB8-8201F579BF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</p:spTree>
    <p:extLst>
      <p:ext uri="{BB962C8B-B14F-4D97-AF65-F5344CB8AC3E}">
        <p14:creationId xmlns:p14="http://schemas.microsoft.com/office/powerpoint/2010/main" val="6875476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2ABEB-3154-4DDB-BE10-31C58CC69B8F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E78A844D-4A38-7F13-EBB8-8201F579BF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</p:spTree>
    <p:extLst>
      <p:ext uri="{BB962C8B-B14F-4D97-AF65-F5344CB8AC3E}">
        <p14:creationId xmlns:p14="http://schemas.microsoft.com/office/powerpoint/2010/main" val="36669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2ABEB-3154-4DDB-BE10-31C58CC69B8F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9FFE17F8-2261-98A4-B094-B3E682A8AC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9673590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02ABEB-3154-4DDB-BE10-31C58CC69B8F}" type="slidenum">
              <a:rPr lang="cs-CZ" smtClean="0"/>
              <a:pPr>
                <a:defRPr/>
              </a:pPr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043482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59989-2892-C57A-1BDA-B89BED03A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6A062-2DA8-6AD8-7F16-16DF24EF5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0CE5A6-539F-F1EB-48D4-FA714E433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380BD-54EA-35BD-7DD9-0624B5D5FC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51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954250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59989-2892-C57A-1BDA-B89BED03A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6A062-2DA8-6AD8-7F16-16DF24EF5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0CE5A6-539F-F1EB-48D4-FA714E433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380BD-54EA-35BD-7DD9-0624B5D5FC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52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9740001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59989-2892-C57A-1BDA-B89BED03A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6A062-2DA8-6AD8-7F16-16DF24EF5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0CE5A6-539F-F1EB-48D4-FA714E433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380BD-54EA-35BD-7DD9-0624B5D5FC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53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567287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CAC50-847B-7F18-6446-86E534C78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4612EE-A125-6C69-4059-3D27AB2EFE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BC21C-7565-C12C-9912-D06E140F27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54</a:t>
            </a:fld>
            <a:endParaRPr lang="sk-SK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C5204B7C-D608-BE36-DE83-82D952AAA8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</p:spTree>
    <p:extLst>
      <p:ext uri="{BB962C8B-B14F-4D97-AF65-F5344CB8AC3E}">
        <p14:creationId xmlns:p14="http://schemas.microsoft.com/office/powerpoint/2010/main" val="38004047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02ABEB-3154-4DDB-BE10-31C58CC69B8F}" type="slidenum">
              <a:rPr lang="cs-CZ" smtClean="0"/>
              <a:pPr>
                <a:defRPr/>
              </a:pPr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2876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02ABEB-3154-4DDB-BE10-31C58CC69B8F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4655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59989-2892-C57A-1BDA-B89BED03A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6A062-2DA8-6AD8-7F16-16DF24EF5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0CE5A6-539F-F1EB-48D4-FA714E433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380BD-54EA-35BD-7DD9-0624B5D5FC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85567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59989-2892-C57A-1BDA-B89BED03A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6A062-2DA8-6AD8-7F16-16DF24EF5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0CE5A6-539F-F1EB-48D4-FA714E433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380BD-54EA-35BD-7DD9-0624B5D5FC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64012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59989-2892-C57A-1BDA-B89BED03A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6A062-2DA8-6AD8-7F16-16DF24EF5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0CE5A6-539F-F1EB-48D4-FA714E433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380BD-54EA-35BD-7DD9-0624B5D5FC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14271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2">
            <a:extLst>
              <a:ext uri="{FF2B5EF4-FFF2-40B4-BE49-F238E27FC236}">
                <a16:creationId xmlns:a16="http://schemas.microsoft.com/office/drawing/2014/main" id="{97B13D11-0260-11AB-A4D2-5758A5BE42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84000" y="1368000"/>
            <a:ext cx="921600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sk-SK" dirty="0"/>
              <a:t>Kliknutím lze upravit styly předlohy textu.</a:t>
            </a:r>
          </a:p>
          <a:p>
            <a:pPr lvl="1"/>
            <a:r>
              <a:rPr lang="cs-CZ" altLang="sk-SK" dirty="0"/>
              <a:t>Druhá úroveň</a:t>
            </a:r>
          </a:p>
          <a:p>
            <a:pPr lvl="2"/>
            <a:r>
              <a:rPr lang="cs-CZ" altLang="sk-SK" dirty="0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82376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19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0192" y="1556793"/>
            <a:ext cx="7667869" cy="5301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Zástupný symbol pro nadpis 1">
            <a:extLst>
              <a:ext uri="{FF2B5EF4-FFF2-40B4-BE49-F238E27FC236}">
                <a16:creationId xmlns:a16="http://schemas.microsoft.com/office/drawing/2014/main" id="{34AF1936-94E6-4CAB-76A9-E8F138E18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928061" cy="1296000"/>
          </a:xfrm>
          <a:prstGeom prst="rect">
            <a:avLst/>
          </a:prstGeom>
          <a:solidFill>
            <a:srgbClr val="019DC5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k-SK"/>
              <a:t>Click to edit Master title style</a:t>
            </a:r>
            <a:endParaRPr lang="cs-CZ" altLang="sk-SK" dirty="0"/>
          </a:p>
        </p:txBody>
      </p:sp>
    </p:spTree>
    <p:extLst>
      <p:ext uri="{BB962C8B-B14F-4D97-AF65-F5344CB8AC3E}">
        <p14:creationId xmlns:p14="http://schemas.microsoft.com/office/powerpoint/2010/main" val="350078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CA1A1C25-5A4A-1DBC-1BD8-69FBC9D46C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600000" cy="1152000"/>
          </a:xfrm>
          <a:prstGeom prst="rect">
            <a:avLst/>
          </a:prstGeom>
          <a:solidFill>
            <a:srgbClr val="019DC5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sk-SK" dirty="0"/>
              <a:t>Kliknutím lze upravit styl.</a:t>
            </a:r>
            <a:br>
              <a:rPr lang="cs-CZ" altLang="sk-SK" dirty="0"/>
            </a:br>
            <a:r>
              <a:rPr lang="cs-CZ" altLang="sk-SK" dirty="0" err="1"/>
              <a:t>dggdfgdfggggsdfgsdfgdsfgdsf</a:t>
            </a:r>
            <a:endParaRPr lang="cs-CZ" altLang="sk-SK" dirty="0"/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DC584C43-FC93-FDE0-5EA9-E7A360DA0D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84000" y="1368000"/>
            <a:ext cx="921600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sk-SK" dirty="0"/>
              <a:t>Kliknutím lze upravit styly předlohy textu.</a:t>
            </a:r>
          </a:p>
          <a:p>
            <a:pPr lvl="1"/>
            <a:r>
              <a:rPr lang="cs-CZ" altLang="sk-SK" dirty="0"/>
              <a:t>Druhá úroveň</a:t>
            </a:r>
          </a:p>
          <a:p>
            <a:pPr lvl="2"/>
            <a:r>
              <a:rPr lang="cs-CZ" altLang="sk-SK" dirty="0"/>
              <a:t>Třetí úroveň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AB2878-E6F8-410D-C7BB-8EAE5DEFA476}"/>
              </a:ext>
            </a:extLst>
          </p:cNvPr>
          <p:cNvSpPr/>
          <p:nvPr userDrawn="1"/>
        </p:nvSpPr>
        <p:spPr>
          <a:xfrm>
            <a:off x="9600000" y="6327352"/>
            <a:ext cx="2592000" cy="540000"/>
          </a:xfrm>
          <a:prstGeom prst="rect">
            <a:avLst/>
          </a:prstGeom>
          <a:solidFill>
            <a:srgbClr val="019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sk-S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AC91A0-6A9E-9965-D366-30A62E44EE02}"/>
              </a:ext>
            </a:extLst>
          </p:cNvPr>
          <p:cNvSpPr txBox="1"/>
          <p:nvPr userDrawn="1"/>
        </p:nvSpPr>
        <p:spPr>
          <a:xfrm>
            <a:off x="11280577" y="6366520"/>
            <a:ext cx="809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A5A61E1-35D3-4AF4-95E2-7C3120CE7C89}" type="slidenum">
              <a:rPr lang="sk-SK" sz="2400" b="1" smtClean="0">
                <a:solidFill>
                  <a:schemeClr val="bg1"/>
                </a:solidFill>
              </a:rPr>
              <a:t>‹#›</a:t>
            </a:fld>
            <a:endParaRPr lang="sk-SK" b="1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929B62-12E1-C097-B001-FE61E0A52C29}"/>
              </a:ext>
            </a:extLst>
          </p:cNvPr>
          <p:cNvSpPr>
            <a:spLocks/>
          </p:cNvSpPr>
          <p:nvPr userDrawn="1"/>
        </p:nvSpPr>
        <p:spPr>
          <a:xfrm>
            <a:off x="9240000" y="6096519"/>
            <a:ext cx="720000" cy="540000"/>
          </a:xfrm>
          <a:prstGeom prst="rect">
            <a:avLst/>
          </a:prstGeom>
          <a:solidFill>
            <a:srgbClr val="0078A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887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  <p:txStyles>
    <p:titleStyle>
      <a:lvl1pPr marL="180000" algn="l" rtl="0" eaLnBrk="1" fontAlgn="base" hangingPunct="1">
        <a:lnSpc>
          <a:spcPts val="3400"/>
        </a:lnSpc>
        <a:spcBef>
          <a:spcPct val="0"/>
        </a:spcBef>
        <a:spcAft>
          <a:spcPct val="0"/>
        </a:spcAft>
        <a:defRPr sz="3200" b="1" kern="1200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0" indent="-288000" algn="l" defTabSz="360000" rtl="0" eaLnBrk="1" fontAlgn="base" hangingPunct="1">
        <a:spcBef>
          <a:spcPts val="0"/>
        </a:spcBef>
        <a:spcAft>
          <a:spcPts val="1200"/>
        </a:spcAft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88000" algn="l" rtl="0" eaLnBrk="1" fontAlgn="base" hangingPunct="1">
        <a:spcBef>
          <a:spcPts val="0"/>
        </a:spcBef>
        <a:spcAft>
          <a:spcPts val="1200"/>
        </a:spcAft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88000" algn="l" rtl="0" eaLnBrk="1" fontAlgn="base" hangingPunct="1">
        <a:spcBef>
          <a:spcPts val="0"/>
        </a:spcBef>
        <a:spcAft>
          <a:spcPts val="1200"/>
        </a:spcAft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88000" algn="l" rtl="0" eaLnBrk="1" fontAlgn="base" hangingPunct="1">
        <a:spcBef>
          <a:spcPts val="0"/>
        </a:spcBef>
        <a:spcAft>
          <a:spcPts val="1200"/>
        </a:spcAft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88000" algn="l" rtl="0" eaLnBrk="1" fontAlgn="base" hangingPunct="1">
        <a:spcBef>
          <a:spcPts val="0"/>
        </a:spcBef>
        <a:spcAft>
          <a:spcPts val="120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48F1A7-E6CB-7A7E-15A5-D054D61282C5}"/>
              </a:ext>
            </a:extLst>
          </p:cNvPr>
          <p:cNvSpPr>
            <a:spLocks/>
          </p:cNvSpPr>
          <p:nvPr/>
        </p:nvSpPr>
        <p:spPr>
          <a:xfrm>
            <a:off x="0" y="1080000"/>
            <a:ext cx="8640000" cy="3600000"/>
          </a:xfrm>
          <a:prstGeom prst="rect">
            <a:avLst/>
          </a:prstGeom>
          <a:solidFill>
            <a:srgbClr val="007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44000" rIns="180000" bIns="180000" anchor="ctr" anchorCtr="0">
            <a:noAutofit/>
          </a:bodyPr>
          <a:lstStyle/>
          <a:p>
            <a:pPr eaLnBrk="1" hangingPunct="1">
              <a:defRPr/>
            </a:pPr>
            <a:r>
              <a:rPr lang="sk-SK" sz="4800" b="1" dirty="0">
                <a:latin typeface="Cambria" panose="02040503050406030204" pitchFamily="18" charset="0"/>
                <a:ea typeface="Cambria" panose="02040503050406030204" pitchFamily="18" charset="0"/>
              </a:rPr>
              <a:t>Aká budúcnosť čaká</a:t>
            </a:r>
            <a:br>
              <a:rPr lang="sk-SK" sz="4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4800" b="1" dirty="0">
                <a:latin typeface="Cambria" panose="02040503050406030204" pitchFamily="18" charset="0"/>
                <a:ea typeface="Cambria" panose="02040503050406030204" pitchFamily="18" charset="0"/>
              </a:rPr>
              <a:t>štátne školské systémy?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C58343-3563-8189-D554-04BA7FFDD9B7}"/>
              </a:ext>
            </a:extLst>
          </p:cNvPr>
          <p:cNvSpPr>
            <a:spLocks/>
          </p:cNvSpPr>
          <p:nvPr/>
        </p:nvSpPr>
        <p:spPr>
          <a:xfrm>
            <a:off x="0" y="6093296"/>
            <a:ext cx="8640000" cy="772264"/>
          </a:xfrm>
          <a:prstGeom prst="rect">
            <a:avLst/>
          </a:prstGeom>
          <a:solidFill>
            <a:srgbClr val="007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180000" anchor="b" anchorCtr="0">
            <a:noAutofit/>
          </a:bodyPr>
          <a:lstStyle/>
          <a:p>
            <a:pPr algn="r" eaLnBrk="1" hangingPunct="1">
              <a:lnSpc>
                <a:spcPts val="2800"/>
              </a:lnSpc>
              <a:defRPr/>
            </a:pPr>
            <a:r>
              <a:rPr lang="sk-SK" sz="2400" b="1" dirty="0">
                <a:latin typeface="Cambria" panose="02040503050406030204" pitchFamily="18" charset="0"/>
                <a:ea typeface="Cambria" panose="02040503050406030204" pitchFamily="18" charset="0"/>
              </a:rPr>
              <a:t>Vladimír Burjan, n. o. DOBRÁ ŠKOLA</a:t>
            </a:r>
          </a:p>
        </p:txBody>
      </p:sp>
    </p:spTree>
    <p:extLst>
      <p:ext uri="{BB962C8B-B14F-4D97-AF65-F5344CB8AC3E}">
        <p14:creationId xmlns:p14="http://schemas.microsoft.com/office/powerpoint/2010/main" val="100740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62AEB-43FD-BCE0-8A6B-8EBB7E252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6D809B-D999-3F95-77CF-27AFB146F113}"/>
              </a:ext>
            </a:extLst>
          </p:cNvPr>
          <p:cNvSpPr txBox="1"/>
          <p:nvPr/>
        </p:nvSpPr>
        <p:spPr>
          <a:xfrm>
            <a:off x="1800000" y="2880000"/>
            <a:ext cx="8136904" cy="578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sk-SK" sz="4800" b="1" dirty="0">
                <a:latin typeface="Cambria" panose="02040503050406030204" pitchFamily="18" charset="0"/>
                <a:ea typeface="Cambria" panose="02040503050406030204" pitchFamily="18" charset="0"/>
              </a:rPr>
              <a:t>Riadenie z centra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C50682-15B5-5B57-4D48-946811E51C34}"/>
              </a:ext>
            </a:extLst>
          </p:cNvPr>
          <p:cNvSpPr txBox="1"/>
          <p:nvPr/>
        </p:nvSpPr>
        <p:spPr>
          <a:xfrm>
            <a:off x="360000" y="145104"/>
            <a:ext cx="2520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0" b="1" dirty="0">
                <a:solidFill>
                  <a:srgbClr val="019DC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04</a:t>
            </a:r>
            <a:endParaRPr lang="sk-SK" sz="11500" dirty="0">
              <a:solidFill>
                <a:srgbClr val="019DC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095F22-200C-ADF6-6C0A-FB9BDA3ABC54}"/>
              </a:ext>
            </a:extLst>
          </p:cNvPr>
          <p:cNvSpPr txBox="1"/>
          <p:nvPr/>
        </p:nvSpPr>
        <p:spPr>
          <a:xfrm>
            <a:off x="7608128" y="556476"/>
            <a:ext cx="4583872" cy="977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sk-SK" sz="3600" b="1" dirty="0">
                <a:solidFill>
                  <a:srgbClr val="019DC5"/>
                </a:solidFill>
                <a:latin typeface="+mn-lt"/>
              </a:rPr>
              <a:t>Piliere štátnych školských systémov</a:t>
            </a:r>
          </a:p>
        </p:txBody>
      </p:sp>
    </p:spTree>
    <p:extLst>
      <p:ext uri="{BB962C8B-B14F-4D97-AF65-F5344CB8AC3E}">
        <p14:creationId xmlns:p14="http://schemas.microsoft.com/office/powerpoint/2010/main" val="219788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62AEB-43FD-BCE0-8A6B-8EBB7E252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6D809B-D999-3F95-77CF-27AFB146F113}"/>
              </a:ext>
            </a:extLst>
          </p:cNvPr>
          <p:cNvSpPr txBox="1"/>
          <p:nvPr/>
        </p:nvSpPr>
        <p:spPr>
          <a:xfrm>
            <a:off x="1800000" y="2880000"/>
            <a:ext cx="8532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sk-SK" sz="4800" b="1" dirty="0">
                <a:latin typeface="Cambria" panose="02040503050406030204" pitchFamily="18" charset="0"/>
                <a:ea typeface="Cambria" panose="02040503050406030204" pitchFamily="18" charset="0"/>
              </a:rPr>
              <a:t>Určovanie kurikula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C9537D-CFDD-EB9A-C4E2-B5E5F28F09A6}"/>
              </a:ext>
            </a:extLst>
          </p:cNvPr>
          <p:cNvSpPr txBox="1"/>
          <p:nvPr/>
        </p:nvSpPr>
        <p:spPr>
          <a:xfrm>
            <a:off x="360000" y="145104"/>
            <a:ext cx="2520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0" b="1" dirty="0">
                <a:solidFill>
                  <a:srgbClr val="019DC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05</a:t>
            </a:r>
            <a:endParaRPr lang="sk-SK" sz="11500" dirty="0">
              <a:solidFill>
                <a:srgbClr val="019DC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3DF526-8173-43A2-A4C0-14D53ECE0A60}"/>
              </a:ext>
            </a:extLst>
          </p:cNvPr>
          <p:cNvSpPr txBox="1"/>
          <p:nvPr/>
        </p:nvSpPr>
        <p:spPr>
          <a:xfrm>
            <a:off x="7608128" y="556476"/>
            <a:ext cx="4583872" cy="977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sk-SK" sz="3600" b="1" dirty="0">
                <a:solidFill>
                  <a:srgbClr val="019DC5"/>
                </a:solidFill>
                <a:latin typeface="+mn-lt"/>
              </a:rPr>
              <a:t>Piliere štátnych školských systémov</a:t>
            </a:r>
          </a:p>
        </p:txBody>
      </p:sp>
    </p:spTree>
    <p:extLst>
      <p:ext uri="{BB962C8B-B14F-4D97-AF65-F5344CB8AC3E}">
        <p14:creationId xmlns:p14="http://schemas.microsoft.com/office/powerpoint/2010/main" val="349365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62AEB-43FD-BCE0-8A6B-8EBB7E252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6D809B-D999-3F95-77CF-27AFB146F113}"/>
              </a:ext>
            </a:extLst>
          </p:cNvPr>
          <p:cNvSpPr txBox="1"/>
          <p:nvPr/>
        </p:nvSpPr>
        <p:spPr>
          <a:xfrm>
            <a:off x="1800000" y="2880000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sk-SK" sz="4800" b="1" dirty="0">
                <a:latin typeface="Cambria" panose="02040503050406030204" pitchFamily="18" charset="0"/>
                <a:ea typeface="Cambria" panose="02040503050406030204" pitchFamily="18" charset="0"/>
              </a:rPr>
              <a:t>Certifikácia vzdelania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3BF575-26DD-C769-EC81-D43AB978B5F1}"/>
              </a:ext>
            </a:extLst>
          </p:cNvPr>
          <p:cNvSpPr txBox="1"/>
          <p:nvPr/>
        </p:nvSpPr>
        <p:spPr>
          <a:xfrm>
            <a:off x="360000" y="145104"/>
            <a:ext cx="2520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0" b="1" dirty="0">
                <a:solidFill>
                  <a:srgbClr val="019DC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</a:t>
            </a:r>
            <a:endParaRPr lang="sk-SK" sz="11500" dirty="0">
              <a:solidFill>
                <a:srgbClr val="019DC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85004B-4825-5E83-6C3A-F204A7A07AEB}"/>
              </a:ext>
            </a:extLst>
          </p:cNvPr>
          <p:cNvSpPr txBox="1"/>
          <p:nvPr/>
        </p:nvSpPr>
        <p:spPr>
          <a:xfrm>
            <a:off x="7608128" y="556476"/>
            <a:ext cx="4583872" cy="977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sk-SK" sz="3600" b="1" dirty="0">
                <a:solidFill>
                  <a:srgbClr val="019DC5"/>
                </a:solidFill>
                <a:latin typeface="+mn-lt"/>
              </a:rPr>
              <a:t>Piliere štátnych školských systémov</a:t>
            </a:r>
          </a:p>
        </p:txBody>
      </p:sp>
    </p:spTree>
    <p:extLst>
      <p:ext uri="{BB962C8B-B14F-4D97-AF65-F5344CB8AC3E}">
        <p14:creationId xmlns:p14="http://schemas.microsoft.com/office/powerpoint/2010/main" val="2635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62AEB-43FD-BCE0-8A6B-8EBB7E252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6D809B-D999-3F95-77CF-27AFB146F113}"/>
              </a:ext>
            </a:extLst>
          </p:cNvPr>
          <p:cNvSpPr txBox="1"/>
          <p:nvPr/>
        </p:nvSpPr>
        <p:spPr>
          <a:xfrm>
            <a:off x="1800000" y="2880000"/>
            <a:ext cx="8244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sk-SK" sz="4800" b="1" dirty="0">
                <a:latin typeface="Cambria" panose="02040503050406030204" pitchFamily="18" charset="0"/>
                <a:ea typeface="Cambria" panose="02040503050406030204" pitchFamily="18" charset="0"/>
              </a:rPr>
              <a:t>Kvalifikácia učiteľov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F101D2-292A-DBD2-C798-04EE94B49A41}"/>
              </a:ext>
            </a:extLst>
          </p:cNvPr>
          <p:cNvSpPr txBox="1"/>
          <p:nvPr/>
        </p:nvSpPr>
        <p:spPr>
          <a:xfrm>
            <a:off x="360000" y="145104"/>
            <a:ext cx="2520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0" b="1" dirty="0">
                <a:solidFill>
                  <a:srgbClr val="019DC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07</a:t>
            </a:r>
            <a:endParaRPr lang="sk-SK" sz="11500" dirty="0">
              <a:solidFill>
                <a:srgbClr val="019DC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1B9691-0D04-5E6B-23EF-DE827FD1E6F0}"/>
              </a:ext>
            </a:extLst>
          </p:cNvPr>
          <p:cNvSpPr txBox="1"/>
          <p:nvPr/>
        </p:nvSpPr>
        <p:spPr>
          <a:xfrm>
            <a:off x="7608128" y="556476"/>
            <a:ext cx="4583872" cy="977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sk-SK" sz="3600" b="1" dirty="0">
                <a:solidFill>
                  <a:srgbClr val="019DC5"/>
                </a:solidFill>
                <a:latin typeface="+mn-lt"/>
              </a:rPr>
              <a:t>Piliere štátnych školských systémov</a:t>
            </a:r>
          </a:p>
        </p:txBody>
      </p:sp>
    </p:spTree>
    <p:extLst>
      <p:ext uri="{BB962C8B-B14F-4D97-AF65-F5344CB8AC3E}">
        <p14:creationId xmlns:p14="http://schemas.microsoft.com/office/powerpoint/2010/main" val="43448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238AA4C-1D26-5AE6-CD23-950A4EDEE763}"/>
              </a:ext>
            </a:extLst>
          </p:cNvPr>
          <p:cNvSpPr txBox="1">
            <a:spLocks/>
          </p:cNvSpPr>
          <p:nvPr/>
        </p:nvSpPr>
        <p:spPr bwMode="auto">
          <a:xfrm>
            <a:off x="407368" y="1556792"/>
            <a:ext cx="964907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288000" algn="l" defTabSz="360000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defTabSz="180000">
              <a:spcAft>
                <a:spcPts val="2400"/>
              </a:spcAft>
              <a:buNone/>
            </a:pPr>
            <a:r>
              <a:rPr lang="sk-SK" sz="4400" dirty="0"/>
              <a:t>Škola už dávno stratila svoj historický monopol na vzdelávanie. </a:t>
            </a:r>
          </a:p>
          <a:p>
            <a:pPr indent="0" defTabSz="180000">
              <a:spcAft>
                <a:spcPts val="2400"/>
              </a:spcAft>
              <a:buNone/>
            </a:pPr>
            <a:r>
              <a:rPr lang="sk-SK" sz="4400" dirty="0"/>
              <a:t>Štáty sa snažia udržať si aspoň</a:t>
            </a:r>
            <a:br>
              <a:rPr lang="sk-SK" sz="4400" dirty="0"/>
            </a:br>
            <a:r>
              <a:rPr lang="sk-SK" sz="4400" b="1" dirty="0"/>
              <a:t>monopol na formálne vzdelávanie. </a:t>
            </a:r>
          </a:p>
          <a:p>
            <a:pPr indent="0" defTabSz="180000">
              <a:spcAft>
                <a:spcPts val="2400"/>
              </a:spcAft>
              <a:buNone/>
            </a:pPr>
            <a:r>
              <a:rPr lang="sk-SK" sz="4400" dirty="0"/>
              <a:t>Väčšina uvedených pilierov slúži na</a:t>
            </a:r>
            <a:br>
              <a:rPr lang="sk-SK" sz="4400" dirty="0"/>
            </a:br>
            <a:r>
              <a:rPr lang="sk-SK" sz="4400" b="1" dirty="0"/>
              <a:t>udržanie a ubránenie tohto monopolu.</a:t>
            </a:r>
            <a:endParaRPr lang="sk-SK" sz="4400" dirty="0"/>
          </a:p>
          <a:p>
            <a:pPr marL="457200" indent="-457200" defTabSz="180000">
              <a:spcAft>
                <a:spcPts val="2400"/>
              </a:spcAft>
            </a:pPr>
            <a:endParaRPr lang="sk-SK" sz="4400" dirty="0"/>
          </a:p>
          <a:p>
            <a:pPr indent="0" defTabSz="180000">
              <a:spcAft>
                <a:spcPts val="2400"/>
              </a:spcAft>
              <a:buNone/>
            </a:pPr>
            <a:endParaRPr lang="sk-SK" sz="4400" dirty="0"/>
          </a:p>
          <a:p>
            <a:pPr marL="457200" indent="-457200" defTabSz="180000">
              <a:spcAft>
                <a:spcPts val="2400"/>
              </a:spcAft>
            </a:pPr>
            <a:endParaRPr lang="sk-SK" sz="4400" b="1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C014C7A7-D54B-C643-92AA-0714F952E483}"/>
              </a:ext>
            </a:extLst>
          </p:cNvPr>
          <p:cNvSpPr txBox="1">
            <a:spLocks/>
          </p:cNvSpPr>
          <p:nvPr/>
        </p:nvSpPr>
        <p:spPr bwMode="auto">
          <a:xfrm>
            <a:off x="0" y="252000"/>
            <a:ext cx="9720000" cy="720000"/>
          </a:xfrm>
          <a:prstGeom prst="rect">
            <a:avLst/>
          </a:prstGeom>
          <a:solidFill>
            <a:srgbClr val="019DC5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80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k-SK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Monopol na formálne vzdelávanie</a:t>
            </a:r>
          </a:p>
        </p:txBody>
      </p:sp>
    </p:spTree>
    <p:extLst>
      <p:ext uri="{BB962C8B-B14F-4D97-AF65-F5344CB8AC3E}">
        <p14:creationId xmlns:p14="http://schemas.microsoft.com/office/powerpoint/2010/main" val="181724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ED0CB9-24DB-CD0F-5D37-8C05582AEBC3}"/>
              </a:ext>
            </a:extLst>
          </p:cNvPr>
          <p:cNvSpPr>
            <a:spLocks/>
          </p:cNvSpPr>
          <p:nvPr/>
        </p:nvSpPr>
        <p:spPr>
          <a:xfrm>
            <a:off x="0" y="1440000"/>
            <a:ext cx="9360000" cy="1440000"/>
          </a:xfrm>
          <a:prstGeom prst="rect">
            <a:avLst/>
          </a:prstGeom>
          <a:solidFill>
            <a:srgbClr val="007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0" tIns="0" rIns="360000" bIns="0" anchor="ctr" anchorCtr="0">
            <a:noAutofit/>
          </a:bodyPr>
          <a:lstStyle/>
          <a:p>
            <a:pPr eaLnBrk="1" hangingPunct="1">
              <a:lnSpc>
                <a:spcPts val="4400"/>
              </a:lnSpc>
              <a:defRPr/>
            </a:pPr>
            <a:r>
              <a:rPr lang="sk-SK" sz="4400" b="1" dirty="0">
                <a:latin typeface="Cambria" panose="02040503050406030204" pitchFamily="18" charset="0"/>
                <a:ea typeface="Cambria" panose="02040503050406030204" pitchFamily="18" charset="0"/>
              </a:rPr>
              <a:t>Kritika zo</a:t>
            </a:r>
            <a:br>
              <a:rPr lang="sk-SK" sz="4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4400" b="1" dirty="0">
                <a:latin typeface="Cambria" panose="02040503050406030204" pitchFamily="18" charset="0"/>
                <a:ea typeface="Cambria" panose="02040503050406030204" pitchFamily="18" charset="0"/>
              </a:rPr>
              <a:t>všetkých strán</a:t>
            </a:r>
          </a:p>
        </p:txBody>
      </p:sp>
      <p:pic>
        <p:nvPicPr>
          <p:cNvPr id="5" name="Picture 4" descr="A black and pink spots on a tile&#10;&#10;Description automatically generated">
            <a:extLst>
              <a:ext uri="{FF2B5EF4-FFF2-40B4-BE49-F238E27FC236}">
                <a16:creationId xmlns:a16="http://schemas.microsoft.com/office/drawing/2014/main" id="{3ACED0EC-FE9A-16D7-63FE-DCE8E35B5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2750" r="2406" b="3801"/>
          <a:stretch/>
        </p:blipFill>
        <p:spPr>
          <a:xfrm>
            <a:off x="6600056" y="-8902"/>
            <a:ext cx="5591943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3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62568-6563-53CC-D21B-648A530A8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8CBF-69EF-EC39-6359-59A1C0A30AA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7408" y="3212976"/>
            <a:ext cx="7915374" cy="2763051"/>
          </a:xfrm>
        </p:spPr>
        <p:txBody>
          <a:bodyPr anchor="t">
            <a:noAutofit/>
          </a:bodyPr>
          <a:lstStyle/>
          <a:p>
            <a:pPr indent="0">
              <a:spcAft>
                <a:spcPts val="0"/>
              </a:spcAft>
              <a:buClr>
                <a:schemeClr val="accent2"/>
              </a:buClr>
              <a:buSzPct val="150000"/>
              <a:buNone/>
            </a:pPr>
            <a:r>
              <a:rPr lang="pl-PL" sz="4400" i="1" dirty="0">
                <a:cs typeface="Calibri Light" panose="020F0302020204030204" pitchFamily="34" charset="0"/>
              </a:rPr>
              <a:t>Máme najlepšie školy, aké si ľudia</a:t>
            </a:r>
            <a:br>
              <a:rPr lang="pl-PL" sz="4400" i="1" dirty="0">
                <a:cs typeface="Calibri Light" panose="020F0302020204030204" pitchFamily="34" charset="0"/>
              </a:rPr>
            </a:br>
            <a:r>
              <a:rPr lang="pl-PL" sz="4400" i="1" dirty="0">
                <a:cs typeface="Calibri Light" panose="020F0302020204030204" pitchFamily="34" charset="0"/>
              </a:rPr>
              <a:t>v 18. storočí vedeli predstaviť.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7F982B-F362-E686-45E2-6267A5BF51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790" y="404664"/>
            <a:ext cx="3006650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62AEB-43FD-BCE0-8A6B-8EBB7E252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6D809B-D999-3F95-77CF-27AFB146F113}"/>
              </a:ext>
            </a:extLst>
          </p:cNvPr>
          <p:cNvSpPr txBox="1"/>
          <p:nvPr/>
        </p:nvSpPr>
        <p:spPr>
          <a:xfrm>
            <a:off x="2027548" y="2492897"/>
            <a:ext cx="8136904" cy="2652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sk-SK" sz="4800" b="1" dirty="0">
                <a:latin typeface="Cambria" panose="02040503050406030204" pitchFamily="18" charset="0"/>
                <a:ea typeface="Cambria" panose="02040503050406030204" pitchFamily="18" charset="0"/>
              </a:rPr>
              <a:t>Ekonomická kritika</a:t>
            </a:r>
          </a:p>
          <a:p>
            <a:pPr>
              <a:lnSpc>
                <a:spcPts val="3600"/>
              </a:lnSpc>
            </a:pPr>
            <a:endParaRPr lang="sk-SK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ts val="4400"/>
              </a:lnSpc>
            </a:pPr>
            <a:r>
              <a:rPr lang="sk-SK" sz="4400" dirty="0">
                <a:latin typeface="+mn-lt"/>
              </a:rPr>
              <a:t>Štátne školské systémy sú drahé</a:t>
            </a:r>
            <a:br>
              <a:rPr lang="sk-SK" sz="4400" dirty="0">
                <a:latin typeface="+mn-lt"/>
              </a:rPr>
            </a:br>
            <a:r>
              <a:rPr lang="sk-SK" sz="4400" dirty="0">
                <a:latin typeface="+mn-lt"/>
              </a:rPr>
              <a:t>a neefektívne.</a:t>
            </a:r>
          </a:p>
          <a:p>
            <a:pPr>
              <a:lnSpc>
                <a:spcPts val="3600"/>
              </a:lnSpc>
            </a:pPr>
            <a:endParaRPr lang="sk-SK" sz="4800" b="1" dirty="0">
              <a:latin typeface="+mn-lt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31BD2B-4F38-4030-1959-AFA4D0E7CF8F}"/>
              </a:ext>
            </a:extLst>
          </p:cNvPr>
          <p:cNvSpPr txBox="1"/>
          <p:nvPr/>
        </p:nvSpPr>
        <p:spPr>
          <a:xfrm>
            <a:off x="360000" y="145104"/>
            <a:ext cx="2520000" cy="180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0" b="1" dirty="0">
                <a:solidFill>
                  <a:srgbClr val="019DC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 lang="sk-SK" sz="11500" dirty="0">
              <a:solidFill>
                <a:srgbClr val="019DC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F62CEC-3459-5FEB-F2A8-50453C46E017}"/>
              </a:ext>
            </a:extLst>
          </p:cNvPr>
          <p:cNvSpPr txBox="1"/>
          <p:nvPr/>
        </p:nvSpPr>
        <p:spPr>
          <a:xfrm>
            <a:off x="7598528" y="556476"/>
            <a:ext cx="4583872" cy="977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sk-SK" sz="3600" b="1" dirty="0">
                <a:solidFill>
                  <a:srgbClr val="019DC5"/>
                </a:solidFill>
                <a:latin typeface="+mn-lt"/>
              </a:rPr>
              <a:t>Kritiky štátnych školských systémov</a:t>
            </a:r>
          </a:p>
        </p:txBody>
      </p:sp>
    </p:spTree>
    <p:extLst>
      <p:ext uri="{BB962C8B-B14F-4D97-AF65-F5344CB8AC3E}">
        <p14:creationId xmlns:p14="http://schemas.microsoft.com/office/powerpoint/2010/main" val="352573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62AEB-43FD-BCE0-8A6B-8EBB7E252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6D809B-D999-3F95-77CF-27AFB146F113}"/>
              </a:ext>
            </a:extLst>
          </p:cNvPr>
          <p:cNvSpPr txBox="1"/>
          <p:nvPr/>
        </p:nvSpPr>
        <p:spPr>
          <a:xfrm>
            <a:off x="2027548" y="2492897"/>
            <a:ext cx="8820980" cy="2612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sk-SK" sz="4800" b="1" dirty="0">
                <a:latin typeface="Cambria" panose="02040503050406030204" pitchFamily="18" charset="0"/>
                <a:ea typeface="Cambria" panose="02040503050406030204" pitchFamily="18" charset="0"/>
              </a:rPr>
              <a:t>Manažérska kritika</a:t>
            </a:r>
          </a:p>
          <a:p>
            <a:pPr>
              <a:lnSpc>
                <a:spcPts val="3600"/>
              </a:lnSpc>
            </a:pPr>
            <a:endParaRPr lang="sk-S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ts val="4400"/>
              </a:lnSpc>
            </a:pPr>
            <a:r>
              <a:rPr lang="sk-SK" sz="4400" dirty="0">
                <a:latin typeface="+mn-lt"/>
              </a:rPr>
              <a:t>Štátne školské systémy sú zle riadené,</a:t>
            </a:r>
            <a:br>
              <a:rPr lang="sk-SK" sz="4400" dirty="0">
                <a:latin typeface="+mn-lt"/>
              </a:rPr>
            </a:br>
            <a:r>
              <a:rPr lang="sk-SK" sz="4400" dirty="0">
                <a:latin typeface="+mn-lt"/>
              </a:rPr>
              <a:t>či dokonca neriaditeľné.</a:t>
            </a:r>
          </a:p>
          <a:p>
            <a:pPr>
              <a:lnSpc>
                <a:spcPts val="3600"/>
              </a:lnSpc>
            </a:pPr>
            <a:endParaRPr lang="sk-SK" sz="3600" b="1" dirty="0">
              <a:latin typeface="+mn-lt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6DF90B-D9D9-3B81-C138-9C19BDAE257F}"/>
              </a:ext>
            </a:extLst>
          </p:cNvPr>
          <p:cNvSpPr txBox="1"/>
          <p:nvPr/>
        </p:nvSpPr>
        <p:spPr>
          <a:xfrm>
            <a:off x="360000" y="145104"/>
            <a:ext cx="2520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0" b="1" dirty="0">
                <a:solidFill>
                  <a:srgbClr val="019DC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 lang="sk-SK" sz="11500" dirty="0">
              <a:solidFill>
                <a:srgbClr val="019DC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686D76-3C47-6998-1A41-CAA7597A175D}"/>
              </a:ext>
            </a:extLst>
          </p:cNvPr>
          <p:cNvSpPr txBox="1"/>
          <p:nvPr/>
        </p:nvSpPr>
        <p:spPr>
          <a:xfrm>
            <a:off x="7598528" y="556476"/>
            <a:ext cx="4583872" cy="977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sk-SK" sz="3600" b="1" dirty="0">
                <a:solidFill>
                  <a:srgbClr val="019DC5"/>
                </a:solidFill>
                <a:latin typeface="+mn-lt"/>
              </a:rPr>
              <a:t>Kritiky štátnych školských systémov</a:t>
            </a:r>
          </a:p>
        </p:txBody>
      </p:sp>
    </p:spTree>
    <p:extLst>
      <p:ext uri="{BB962C8B-B14F-4D97-AF65-F5344CB8AC3E}">
        <p14:creationId xmlns:p14="http://schemas.microsoft.com/office/powerpoint/2010/main" val="59274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62AEB-43FD-BCE0-8A6B-8EBB7E252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6D809B-D999-3F95-77CF-27AFB146F113}"/>
              </a:ext>
            </a:extLst>
          </p:cNvPr>
          <p:cNvSpPr txBox="1"/>
          <p:nvPr/>
        </p:nvSpPr>
        <p:spPr>
          <a:xfrm>
            <a:off x="2027548" y="2492897"/>
            <a:ext cx="8136904" cy="2152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sk-SK" sz="4800" b="1" dirty="0">
                <a:latin typeface="Cambria" panose="02040503050406030204" pitchFamily="18" charset="0"/>
                <a:ea typeface="Cambria" panose="02040503050406030204" pitchFamily="18" charset="0"/>
              </a:rPr>
              <a:t>Technologická kritika</a:t>
            </a:r>
          </a:p>
          <a:p>
            <a:pPr>
              <a:lnSpc>
                <a:spcPts val="3600"/>
              </a:lnSpc>
            </a:pPr>
            <a:endParaRPr lang="sk-S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ts val="4400"/>
              </a:lnSpc>
            </a:pPr>
            <a:r>
              <a:rPr lang="sk-SK" sz="4400" dirty="0">
                <a:latin typeface="+mn-lt"/>
              </a:rPr>
              <a:t>Štátne školské systémy sú technologicky zastarané.</a:t>
            </a:r>
            <a:endParaRPr lang="sk-SK" sz="4400" b="1" dirty="0">
              <a:latin typeface="+mn-lt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DB4BED-9DF2-A6EC-1514-B6175B00EC30}"/>
              </a:ext>
            </a:extLst>
          </p:cNvPr>
          <p:cNvSpPr txBox="1"/>
          <p:nvPr/>
        </p:nvSpPr>
        <p:spPr>
          <a:xfrm>
            <a:off x="360000" y="145104"/>
            <a:ext cx="2520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0" b="1" dirty="0">
                <a:solidFill>
                  <a:srgbClr val="019DC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lang="sk-SK" sz="11500" dirty="0">
              <a:solidFill>
                <a:srgbClr val="019DC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C79B69-732C-CF18-0206-9B1ED4E06A85}"/>
              </a:ext>
            </a:extLst>
          </p:cNvPr>
          <p:cNvSpPr txBox="1"/>
          <p:nvPr/>
        </p:nvSpPr>
        <p:spPr>
          <a:xfrm>
            <a:off x="7598528" y="556476"/>
            <a:ext cx="4583872" cy="977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sk-SK" sz="3600" b="1" dirty="0">
                <a:solidFill>
                  <a:srgbClr val="019DC5"/>
                </a:solidFill>
                <a:latin typeface="+mn-lt"/>
              </a:rPr>
              <a:t>Kritiky štátnych školských systémov</a:t>
            </a:r>
          </a:p>
        </p:txBody>
      </p:sp>
    </p:spTree>
    <p:extLst>
      <p:ext uri="{BB962C8B-B14F-4D97-AF65-F5344CB8AC3E}">
        <p14:creationId xmlns:p14="http://schemas.microsoft.com/office/powerpoint/2010/main" val="123358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62568-6563-53CC-D21B-648A530A8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8CBF-69EF-EC39-6359-59A1C0A30AA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7408" y="3068960"/>
            <a:ext cx="7632848" cy="1800200"/>
          </a:xfrm>
        </p:spPr>
        <p:txBody>
          <a:bodyPr anchor="t">
            <a:noAutofit/>
          </a:bodyPr>
          <a:lstStyle/>
          <a:p>
            <a:pPr indent="0">
              <a:spcAft>
                <a:spcPts val="0"/>
              </a:spcAft>
              <a:buClr>
                <a:schemeClr val="accent2"/>
              </a:buClr>
              <a:buSzPct val="150000"/>
              <a:buNone/>
            </a:pPr>
            <a:r>
              <a:rPr lang="pl-PL" sz="4400" i="1" dirty="0">
                <a:cs typeface="Calibri Light" panose="020F0302020204030204" pitchFamily="34" charset="0"/>
              </a:rPr>
              <a:t>Je ťažké robiť predpovede,</a:t>
            </a:r>
            <a:br>
              <a:rPr lang="pl-PL" sz="4400" i="1" dirty="0">
                <a:cs typeface="Calibri Light" panose="020F0302020204030204" pitchFamily="34" charset="0"/>
              </a:rPr>
            </a:br>
            <a:r>
              <a:rPr lang="pl-PL" sz="4400" i="1" dirty="0">
                <a:cs typeface="Calibri Light" panose="020F0302020204030204" pitchFamily="34" charset="0"/>
              </a:rPr>
              <a:t>najmä ak sa týkajú budúcnosti.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66A20B-E9A9-D6AF-4666-1CACE39719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790" y="404664"/>
            <a:ext cx="3006650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2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62AEB-43FD-BCE0-8A6B-8EBB7E252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6D809B-D999-3F95-77CF-27AFB146F113}"/>
              </a:ext>
            </a:extLst>
          </p:cNvPr>
          <p:cNvSpPr txBox="1"/>
          <p:nvPr/>
        </p:nvSpPr>
        <p:spPr>
          <a:xfrm>
            <a:off x="2027548" y="2492897"/>
            <a:ext cx="9109012" cy="3383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  <a:spcAft>
                <a:spcPts val="0"/>
              </a:spcAft>
            </a:pPr>
            <a:r>
              <a:rPr lang="sk-SK" sz="4800" b="1" dirty="0">
                <a:latin typeface="Cambria" panose="02040503050406030204" pitchFamily="18" charset="0"/>
                <a:ea typeface="Cambria" panose="02040503050406030204" pitchFamily="18" charset="0"/>
              </a:rPr>
              <a:t>Pedagogická a psychologická</a:t>
            </a:r>
            <a:br>
              <a:rPr lang="sk-SK" sz="4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4800" b="1" dirty="0">
                <a:latin typeface="Cambria" panose="02040503050406030204" pitchFamily="18" charset="0"/>
                <a:ea typeface="Cambria" panose="02040503050406030204" pitchFamily="18" charset="0"/>
              </a:rPr>
              <a:t>kritika</a:t>
            </a:r>
          </a:p>
          <a:p>
            <a:pPr>
              <a:lnSpc>
                <a:spcPts val="3600"/>
              </a:lnSpc>
            </a:pPr>
            <a:endParaRPr lang="sk-S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ts val="4400"/>
              </a:lnSpc>
            </a:pPr>
            <a:r>
              <a:rPr lang="sk-SK" sz="4400" dirty="0">
                <a:latin typeface="+mn-lt"/>
              </a:rPr>
              <a:t>Štátne školské systémy nerešpektujú  základné pedagogické a psychologické princípy.</a:t>
            </a:r>
            <a:endParaRPr lang="sk-SK" sz="4400" b="1" dirty="0">
              <a:latin typeface="+mn-lt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A6C28D-C3DD-1748-F3DE-B1C589734900}"/>
              </a:ext>
            </a:extLst>
          </p:cNvPr>
          <p:cNvSpPr txBox="1"/>
          <p:nvPr/>
        </p:nvSpPr>
        <p:spPr>
          <a:xfrm>
            <a:off x="360000" y="145104"/>
            <a:ext cx="2520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0" b="1" dirty="0">
                <a:solidFill>
                  <a:srgbClr val="019DC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04</a:t>
            </a:r>
            <a:endParaRPr lang="sk-SK" sz="11500" dirty="0">
              <a:solidFill>
                <a:srgbClr val="019DC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435AE8-0827-908A-C18D-AE7D36F00855}"/>
              </a:ext>
            </a:extLst>
          </p:cNvPr>
          <p:cNvSpPr txBox="1"/>
          <p:nvPr/>
        </p:nvSpPr>
        <p:spPr>
          <a:xfrm>
            <a:off x="7598528" y="556476"/>
            <a:ext cx="4583872" cy="977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sk-SK" sz="3600" b="1" dirty="0">
                <a:solidFill>
                  <a:srgbClr val="019DC5"/>
                </a:solidFill>
                <a:latin typeface="+mn-lt"/>
              </a:rPr>
              <a:t>Kritiky štátnych školských systémov</a:t>
            </a:r>
          </a:p>
        </p:txBody>
      </p:sp>
    </p:spTree>
    <p:extLst>
      <p:ext uri="{BB962C8B-B14F-4D97-AF65-F5344CB8AC3E}">
        <p14:creationId xmlns:p14="http://schemas.microsoft.com/office/powerpoint/2010/main" val="203474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62AEB-43FD-BCE0-8A6B-8EBB7E252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6D809B-D999-3F95-77CF-27AFB146F113}"/>
              </a:ext>
            </a:extLst>
          </p:cNvPr>
          <p:cNvSpPr txBox="1"/>
          <p:nvPr/>
        </p:nvSpPr>
        <p:spPr>
          <a:xfrm>
            <a:off x="2027548" y="2492896"/>
            <a:ext cx="9253028" cy="2716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sk-SK" sz="4800" b="1" dirty="0">
                <a:latin typeface="Cambria" panose="02040503050406030204" pitchFamily="18" charset="0"/>
                <a:ea typeface="Cambria" panose="02040503050406030204" pitchFamily="18" charset="0"/>
              </a:rPr>
              <a:t>Ideologická kritika</a:t>
            </a:r>
          </a:p>
          <a:p>
            <a:pPr>
              <a:lnSpc>
                <a:spcPts val="3600"/>
              </a:lnSpc>
            </a:pPr>
            <a:endParaRPr lang="sk-S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ts val="4400"/>
              </a:lnSpc>
            </a:pPr>
            <a:r>
              <a:rPr lang="sk-SK" sz="4400" dirty="0">
                <a:latin typeface="+mn-lt"/>
              </a:rPr>
              <a:t>Štátne školské systémy slúžia najmä</a:t>
            </a:r>
            <a:br>
              <a:rPr lang="sk-SK" sz="4400" dirty="0">
                <a:latin typeface="+mn-lt"/>
              </a:rPr>
            </a:br>
            <a:r>
              <a:rPr lang="sk-SK" sz="4400" dirty="0">
                <a:latin typeface="+mn-lt"/>
              </a:rPr>
              <a:t>na indoktrináciu mladej generácie vládnucou ideológiou.</a:t>
            </a:r>
            <a:endParaRPr lang="sk-SK" sz="4400" b="1" dirty="0">
              <a:latin typeface="+mn-lt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04E251-9D63-874B-3F4F-7979498F0DFB}"/>
              </a:ext>
            </a:extLst>
          </p:cNvPr>
          <p:cNvSpPr txBox="1"/>
          <p:nvPr/>
        </p:nvSpPr>
        <p:spPr>
          <a:xfrm>
            <a:off x="360000" y="145104"/>
            <a:ext cx="2520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0" b="1" dirty="0">
                <a:solidFill>
                  <a:srgbClr val="019DC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05</a:t>
            </a:r>
            <a:endParaRPr lang="sk-SK" sz="11500" dirty="0">
              <a:solidFill>
                <a:srgbClr val="019DC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3FFD1F-C8B2-FB22-2192-6E5D9A7B6205}"/>
              </a:ext>
            </a:extLst>
          </p:cNvPr>
          <p:cNvSpPr txBox="1"/>
          <p:nvPr/>
        </p:nvSpPr>
        <p:spPr>
          <a:xfrm>
            <a:off x="7598528" y="556476"/>
            <a:ext cx="4583872" cy="977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sk-SK" sz="3600" b="1" dirty="0">
                <a:solidFill>
                  <a:srgbClr val="019DC5"/>
                </a:solidFill>
                <a:latin typeface="+mn-lt"/>
              </a:rPr>
              <a:t>Kritiky štátnych školských systémov</a:t>
            </a:r>
          </a:p>
        </p:txBody>
      </p:sp>
    </p:spTree>
    <p:extLst>
      <p:ext uri="{BB962C8B-B14F-4D97-AF65-F5344CB8AC3E}">
        <p14:creationId xmlns:p14="http://schemas.microsoft.com/office/powerpoint/2010/main" val="383194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62AEB-43FD-BCE0-8A6B-8EBB7E252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6D809B-D999-3F95-77CF-27AFB146F113}"/>
              </a:ext>
            </a:extLst>
          </p:cNvPr>
          <p:cNvSpPr txBox="1"/>
          <p:nvPr/>
        </p:nvSpPr>
        <p:spPr>
          <a:xfrm>
            <a:off x="2027548" y="2492897"/>
            <a:ext cx="8676964" cy="3485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sk-SK" sz="4800" b="1" dirty="0">
                <a:latin typeface="Cambria" panose="02040503050406030204" pitchFamily="18" charset="0"/>
                <a:ea typeface="Cambria" panose="02040503050406030204" pitchFamily="18" charset="0"/>
              </a:rPr>
              <a:t>Kritika mnohých vedľajších negatívnych efektov</a:t>
            </a:r>
          </a:p>
          <a:p>
            <a:pPr>
              <a:lnSpc>
                <a:spcPts val="3600"/>
              </a:lnSpc>
            </a:pPr>
            <a:endParaRPr lang="sk-S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ts val="4400"/>
              </a:lnSpc>
            </a:pPr>
            <a:r>
              <a:rPr lang="sk-SK" sz="4400" dirty="0">
                <a:latin typeface="+mn-lt"/>
              </a:rPr>
              <a:t>Štátne školské systémy </a:t>
            </a:r>
            <a:r>
              <a:rPr lang="sk-SK" sz="4400" dirty="0" err="1">
                <a:latin typeface="+mn-lt"/>
              </a:rPr>
              <a:t>demotivujú</a:t>
            </a:r>
            <a:r>
              <a:rPr lang="sk-SK" sz="4400" dirty="0">
                <a:latin typeface="+mn-lt"/>
              </a:rPr>
              <a:t>, </a:t>
            </a:r>
            <a:r>
              <a:rPr lang="sk-SK" sz="4400" dirty="0" err="1">
                <a:latin typeface="+mn-lt"/>
              </a:rPr>
              <a:t>kastujú</a:t>
            </a:r>
            <a:r>
              <a:rPr lang="sk-SK" sz="4400" dirty="0">
                <a:latin typeface="+mn-lt"/>
              </a:rPr>
              <a:t>, diskriminujú, potláčajú </a:t>
            </a:r>
            <a:r>
              <a:rPr lang="sk-SK" sz="4400" dirty="0" err="1">
                <a:latin typeface="+mn-lt"/>
              </a:rPr>
              <a:t>tvori-vosť</a:t>
            </a:r>
            <a:r>
              <a:rPr lang="sk-SK" sz="4400" dirty="0">
                <a:latin typeface="+mn-lt"/>
              </a:rPr>
              <a:t>, iniciatívu...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F27AF6-B34F-300A-0222-F4F5CD263622}"/>
              </a:ext>
            </a:extLst>
          </p:cNvPr>
          <p:cNvSpPr txBox="1"/>
          <p:nvPr/>
        </p:nvSpPr>
        <p:spPr>
          <a:xfrm>
            <a:off x="360000" y="145104"/>
            <a:ext cx="2520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0" b="1" dirty="0">
                <a:solidFill>
                  <a:srgbClr val="019DC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</a:t>
            </a:r>
            <a:endParaRPr lang="sk-SK" sz="11500" dirty="0">
              <a:solidFill>
                <a:srgbClr val="019DC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E454DC-EDC4-B379-C980-B9CB43EEDD88}"/>
              </a:ext>
            </a:extLst>
          </p:cNvPr>
          <p:cNvSpPr txBox="1"/>
          <p:nvPr/>
        </p:nvSpPr>
        <p:spPr>
          <a:xfrm>
            <a:off x="7598528" y="556476"/>
            <a:ext cx="4583872" cy="977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sk-SK" sz="3600" b="1" dirty="0">
                <a:solidFill>
                  <a:srgbClr val="019DC5"/>
                </a:solidFill>
                <a:latin typeface="+mn-lt"/>
              </a:rPr>
              <a:t>Kritiky štátnych školských systémov</a:t>
            </a:r>
          </a:p>
        </p:txBody>
      </p:sp>
    </p:spTree>
    <p:extLst>
      <p:ext uri="{BB962C8B-B14F-4D97-AF65-F5344CB8AC3E}">
        <p14:creationId xmlns:p14="http://schemas.microsoft.com/office/powerpoint/2010/main" val="243089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156E9B4-3F44-5EAA-8BC8-B98F745AA277}"/>
              </a:ext>
            </a:extLst>
          </p:cNvPr>
          <p:cNvSpPr txBox="1">
            <a:spLocks/>
          </p:cNvSpPr>
          <p:nvPr/>
        </p:nvSpPr>
        <p:spPr bwMode="auto">
          <a:xfrm>
            <a:off x="479376" y="1772816"/>
            <a:ext cx="648072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288000" algn="l" defTabSz="360000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defTabSz="180000">
              <a:spcAft>
                <a:spcPts val="1800"/>
              </a:spcAft>
              <a:buNone/>
            </a:pPr>
            <a:r>
              <a:rPr lang="sk-SK" sz="3600" dirty="0"/>
              <a:t>Ivan </a:t>
            </a:r>
            <a:r>
              <a:rPr lang="sk-SK" sz="3600" dirty="0" err="1"/>
              <a:t>Illich</a:t>
            </a:r>
            <a:r>
              <a:rPr lang="sk-SK" sz="3600" dirty="0"/>
              <a:t>:</a:t>
            </a:r>
            <a:br>
              <a:rPr lang="sk-SK" sz="3600" dirty="0"/>
            </a:br>
            <a:r>
              <a:rPr lang="sk-SK" sz="3600" b="1" i="1" dirty="0" err="1"/>
              <a:t>Deschooling</a:t>
            </a:r>
            <a:r>
              <a:rPr lang="sk-SK" sz="3600" b="1" i="1" dirty="0"/>
              <a:t> society </a:t>
            </a:r>
            <a:r>
              <a:rPr lang="sk-SK" sz="3600" dirty="0"/>
              <a:t>(1971)</a:t>
            </a:r>
          </a:p>
          <a:p>
            <a:pPr indent="0" defTabSz="180000">
              <a:spcAft>
                <a:spcPts val="1800"/>
              </a:spcAft>
              <a:buNone/>
            </a:pPr>
            <a:r>
              <a:rPr lang="sk-SK" sz="3600" dirty="0"/>
              <a:t>česky:</a:t>
            </a:r>
            <a:br>
              <a:rPr lang="sk-SK" sz="3600" dirty="0"/>
            </a:br>
            <a:r>
              <a:rPr lang="sk-SK" sz="3600" b="1" i="1" dirty="0" err="1"/>
              <a:t>Odškolnění</a:t>
            </a:r>
            <a:r>
              <a:rPr lang="sk-SK" sz="3600" b="1" i="1" dirty="0"/>
              <a:t> </a:t>
            </a:r>
            <a:r>
              <a:rPr lang="sk-SK" sz="3600" b="1" i="1" dirty="0" err="1"/>
              <a:t>společnosti</a:t>
            </a:r>
            <a:r>
              <a:rPr lang="sk-SK" sz="3600" b="1" i="1" dirty="0"/>
              <a:t> </a:t>
            </a:r>
            <a:r>
              <a:rPr lang="sk-SK" sz="3600" dirty="0"/>
              <a:t>(2000)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85FC87F4-5316-C238-0F6D-521040BAFB4F}"/>
              </a:ext>
            </a:extLst>
          </p:cNvPr>
          <p:cNvSpPr txBox="1">
            <a:spLocks/>
          </p:cNvSpPr>
          <p:nvPr/>
        </p:nvSpPr>
        <p:spPr bwMode="auto">
          <a:xfrm>
            <a:off x="0" y="252000"/>
            <a:ext cx="9720000" cy="720000"/>
          </a:xfrm>
          <a:prstGeom prst="rect">
            <a:avLst/>
          </a:prstGeom>
          <a:solidFill>
            <a:srgbClr val="019DC5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80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k-SK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Kritika štátnych šk. systémov</a:t>
            </a:r>
          </a:p>
        </p:txBody>
      </p:sp>
      <p:pic>
        <p:nvPicPr>
          <p:cNvPr id="4" name="Picture 3" descr="A yellow and black cover&#10;&#10;Description automatically generated">
            <a:extLst>
              <a:ext uri="{FF2B5EF4-FFF2-40B4-BE49-F238E27FC236}">
                <a16:creationId xmlns:a16="http://schemas.microsoft.com/office/drawing/2014/main" id="{372D8968-7362-23EA-8B57-DC2C09010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096" y="259694"/>
            <a:ext cx="4320480" cy="634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7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5B2937-165E-D1B1-9A16-F8168C7197AB}"/>
              </a:ext>
            </a:extLst>
          </p:cNvPr>
          <p:cNvSpPr>
            <a:spLocks/>
          </p:cNvSpPr>
          <p:nvPr/>
        </p:nvSpPr>
        <p:spPr>
          <a:xfrm>
            <a:off x="0" y="1440000"/>
            <a:ext cx="9360000" cy="1440000"/>
          </a:xfrm>
          <a:prstGeom prst="rect">
            <a:avLst/>
          </a:prstGeom>
          <a:solidFill>
            <a:srgbClr val="007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0" tIns="0" rIns="360000" bIns="0" anchor="ctr" anchorCtr="0">
            <a:noAutofit/>
          </a:bodyPr>
          <a:lstStyle/>
          <a:p>
            <a:pPr eaLnBrk="1" hangingPunct="1">
              <a:lnSpc>
                <a:spcPts val="3600"/>
              </a:lnSpc>
              <a:defRPr/>
            </a:pPr>
            <a:r>
              <a:rPr lang="sk-SK" sz="4400" b="1" dirty="0">
                <a:latin typeface="Cambria" panose="02040503050406030204" pitchFamily="18" charset="0"/>
                <a:ea typeface="Cambria" panose="02040503050406030204" pitchFamily="18" charset="0"/>
              </a:rPr>
              <a:t>Scenáre OECD</a:t>
            </a:r>
          </a:p>
        </p:txBody>
      </p:sp>
      <p:pic>
        <p:nvPicPr>
          <p:cNvPr id="4" name="Picture 3" descr="A close-up of a machine&#10;&#10;Description automatically generated">
            <a:extLst>
              <a:ext uri="{FF2B5EF4-FFF2-40B4-BE49-F238E27FC236}">
                <a16:creationId xmlns:a16="http://schemas.microsoft.com/office/drawing/2014/main" id="{11CCC8C1-7E7A-55C6-BB31-4D02C31B4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6" t="5900" r="20588" b="4851"/>
          <a:stretch/>
        </p:blipFill>
        <p:spPr>
          <a:xfrm>
            <a:off x="6528048" y="0"/>
            <a:ext cx="5663952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8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156E9B4-3F44-5EAA-8BC8-B98F745AA277}"/>
              </a:ext>
            </a:extLst>
          </p:cNvPr>
          <p:cNvSpPr txBox="1">
            <a:spLocks/>
          </p:cNvSpPr>
          <p:nvPr/>
        </p:nvSpPr>
        <p:spPr bwMode="auto">
          <a:xfrm>
            <a:off x="407368" y="1448780"/>
            <a:ext cx="6552728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288000" algn="l" defTabSz="360000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180000">
              <a:spcAft>
                <a:spcPts val="1800"/>
              </a:spcAft>
            </a:pPr>
            <a:r>
              <a:rPr lang="sk-SK" sz="3600" dirty="0"/>
              <a:t>OECD, Paríž (2001):</a:t>
            </a:r>
            <a:br>
              <a:rPr lang="sk-SK" sz="3600" dirty="0"/>
            </a:br>
            <a:r>
              <a:rPr lang="sk-SK" sz="3600" b="1" i="1" dirty="0" err="1"/>
              <a:t>Schooling</a:t>
            </a:r>
            <a:r>
              <a:rPr lang="sk-SK" sz="3600" b="1" i="1" dirty="0"/>
              <a:t> for </a:t>
            </a:r>
            <a:r>
              <a:rPr lang="sk-SK" sz="3600" b="1" i="1" dirty="0" err="1"/>
              <a:t>Tomorrow</a:t>
            </a:r>
            <a:br>
              <a:rPr lang="sk-SK" sz="3600" b="1" i="1" dirty="0"/>
            </a:br>
            <a:r>
              <a:rPr lang="sk-SK" sz="3600" b="1" i="1" dirty="0" err="1"/>
              <a:t>What</a:t>
            </a:r>
            <a:r>
              <a:rPr lang="sk-SK" sz="3600" b="1" i="1" dirty="0"/>
              <a:t> </a:t>
            </a:r>
            <a:r>
              <a:rPr lang="sk-SK" sz="3600" b="1" i="1" dirty="0" err="1"/>
              <a:t>Schools</a:t>
            </a:r>
            <a:r>
              <a:rPr lang="sk-SK" sz="3600" b="1" i="1" dirty="0"/>
              <a:t> for </a:t>
            </a:r>
            <a:r>
              <a:rPr lang="sk-SK" sz="3600" b="1" i="1" dirty="0" err="1"/>
              <a:t>the</a:t>
            </a:r>
            <a:r>
              <a:rPr lang="sk-SK" sz="3600" b="1" i="1" dirty="0"/>
              <a:t> </a:t>
            </a:r>
            <a:r>
              <a:rPr lang="sk-SK" sz="3600" b="1" i="1" dirty="0" err="1"/>
              <a:t>Future</a:t>
            </a:r>
            <a:r>
              <a:rPr lang="sk-SK" sz="3600" b="1" i="1" dirty="0"/>
              <a:t>?</a:t>
            </a:r>
            <a:br>
              <a:rPr lang="sk-SK" sz="3600" b="1" i="1" dirty="0"/>
            </a:br>
            <a:r>
              <a:rPr lang="sk-SK" sz="3600" dirty="0"/>
              <a:t>(PDF, 250 strán)</a:t>
            </a:r>
          </a:p>
          <a:p>
            <a:pPr marL="457200" indent="-457200" defTabSz="180000">
              <a:spcAft>
                <a:spcPts val="1800"/>
              </a:spcAft>
            </a:pPr>
            <a:r>
              <a:rPr lang="sk-SK" sz="3600" dirty="0"/>
              <a:t>Medzinárodný panel expertov</a:t>
            </a:r>
          </a:p>
          <a:p>
            <a:pPr marL="457200" indent="-457200" defTabSz="180000">
              <a:spcAft>
                <a:spcPts val="1800"/>
              </a:spcAft>
            </a:pPr>
            <a:r>
              <a:rPr lang="sk-SK" sz="3600" b="1" dirty="0"/>
              <a:t>Šesť možných scenárov</a:t>
            </a:r>
            <a:br>
              <a:rPr lang="sk-SK" sz="3600" b="1" dirty="0"/>
            </a:br>
            <a:r>
              <a:rPr lang="sk-SK" sz="3600" dirty="0"/>
              <a:t>budúceho vývoja školských systémov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A8438B86-D304-9430-C5E8-39FC0B372CBC}"/>
              </a:ext>
            </a:extLst>
          </p:cNvPr>
          <p:cNvSpPr txBox="1">
            <a:spLocks/>
          </p:cNvSpPr>
          <p:nvPr/>
        </p:nvSpPr>
        <p:spPr bwMode="auto">
          <a:xfrm>
            <a:off x="0" y="252000"/>
            <a:ext cx="9720000" cy="720000"/>
          </a:xfrm>
          <a:prstGeom prst="rect">
            <a:avLst/>
          </a:prstGeom>
          <a:solidFill>
            <a:srgbClr val="019DC5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80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k-SK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OECD (2001)</a:t>
            </a:r>
          </a:p>
        </p:txBody>
      </p:sp>
      <p:pic>
        <p:nvPicPr>
          <p:cNvPr id="7" name="Picture 6" descr="A computer screen shot of a baby wearing sunglasses&#10;&#10;Description automatically generated">
            <a:extLst>
              <a:ext uri="{FF2B5EF4-FFF2-40B4-BE49-F238E27FC236}">
                <a16:creationId xmlns:a16="http://schemas.microsoft.com/office/drawing/2014/main" id="{051A43D7-AC88-969E-1519-09D9C83309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10557" r="33463"/>
          <a:stretch/>
        </p:blipFill>
        <p:spPr>
          <a:xfrm>
            <a:off x="7197394" y="252000"/>
            <a:ext cx="4083182" cy="62013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45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62AEB-43FD-BCE0-8A6B-8EBB7E252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6D809B-D999-3F95-77CF-27AFB146F113}"/>
              </a:ext>
            </a:extLst>
          </p:cNvPr>
          <p:cNvSpPr txBox="1"/>
          <p:nvPr/>
        </p:nvSpPr>
        <p:spPr>
          <a:xfrm>
            <a:off x="2027548" y="2492896"/>
            <a:ext cx="9037004" cy="2921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sk-SK" sz="4800" b="1" dirty="0">
                <a:latin typeface="Cambria" panose="02040503050406030204" pitchFamily="18" charset="0"/>
                <a:ea typeface="Cambria" panose="02040503050406030204" pitchFamily="18" charset="0"/>
              </a:rPr>
              <a:t>Pokračovanie byrokratických systémov</a:t>
            </a:r>
          </a:p>
          <a:p>
            <a:pPr>
              <a:lnSpc>
                <a:spcPts val="3600"/>
              </a:lnSpc>
            </a:pPr>
            <a:endParaRPr lang="sk-SK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ts val="4400"/>
              </a:lnSpc>
            </a:pPr>
            <a:r>
              <a:rPr lang="sk-SK" sz="4400" dirty="0">
                <a:latin typeface="+mn-lt"/>
                <a:ea typeface="Cambria" panose="02040503050406030204" pitchFamily="18" charset="0"/>
              </a:rPr>
              <a:t>predlžovanie </a:t>
            </a:r>
            <a:r>
              <a:rPr lang="sk-SK" sz="4400" dirty="0" err="1">
                <a:latin typeface="+mn-lt"/>
                <a:ea typeface="Cambria" panose="02040503050406030204" pitchFamily="18" charset="0"/>
              </a:rPr>
              <a:t>statu-quo</a:t>
            </a:r>
            <a:r>
              <a:rPr lang="sk-SK" sz="4400" dirty="0">
                <a:latin typeface="+mn-lt"/>
                <a:ea typeface="Cambria" panose="02040503050406030204" pitchFamily="18" charset="0"/>
              </a:rPr>
              <a:t> s postupnými inováciami a reformami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D4F500-A204-CFDF-37D4-2AB35A417E91}"/>
              </a:ext>
            </a:extLst>
          </p:cNvPr>
          <p:cNvSpPr txBox="1"/>
          <p:nvPr/>
        </p:nvSpPr>
        <p:spPr>
          <a:xfrm>
            <a:off x="360000" y="145104"/>
            <a:ext cx="2520000" cy="180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0" b="1" dirty="0">
                <a:solidFill>
                  <a:srgbClr val="019DC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 lang="sk-SK" sz="11500" dirty="0">
              <a:solidFill>
                <a:srgbClr val="019DC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6485AA-B86F-5F35-9277-5E58006204F3}"/>
              </a:ext>
            </a:extLst>
          </p:cNvPr>
          <p:cNvSpPr txBox="1"/>
          <p:nvPr/>
        </p:nvSpPr>
        <p:spPr>
          <a:xfrm>
            <a:off x="6960096" y="534890"/>
            <a:ext cx="5041032" cy="541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sk-SK" sz="3600" b="1" dirty="0" err="1">
                <a:solidFill>
                  <a:srgbClr val="019DC5"/>
                </a:solidFill>
                <a:latin typeface="+mn-lt"/>
              </a:rPr>
              <a:t>Extrapolačný</a:t>
            </a:r>
            <a:r>
              <a:rPr lang="sk-SK" sz="3600" b="1" dirty="0">
                <a:solidFill>
                  <a:srgbClr val="019DC5"/>
                </a:solidFill>
                <a:latin typeface="+mn-lt"/>
              </a:rPr>
              <a:t> scenár</a:t>
            </a:r>
          </a:p>
        </p:txBody>
      </p:sp>
    </p:spTree>
    <p:extLst>
      <p:ext uri="{BB962C8B-B14F-4D97-AF65-F5344CB8AC3E}">
        <p14:creationId xmlns:p14="http://schemas.microsoft.com/office/powerpoint/2010/main" val="345929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62AEB-43FD-BCE0-8A6B-8EBB7E252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6D809B-D999-3F95-77CF-27AFB146F113}"/>
              </a:ext>
            </a:extLst>
          </p:cNvPr>
          <p:cNvSpPr txBox="1"/>
          <p:nvPr/>
        </p:nvSpPr>
        <p:spPr>
          <a:xfrm>
            <a:off x="2027548" y="2497930"/>
            <a:ext cx="8748972" cy="2280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pl-PL" sz="4800" b="1" dirty="0">
                <a:latin typeface="Cambria" panose="02040503050406030204" pitchFamily="18" charset="0"/>
                <a:ea typeface="Cambria" panose="02040503050406030204" pitchFamily="18" charset="0"/>
              </a:rPr>
              <a:t>Výrazná aplikácia trhových princípov</a:t>
            </a:r>
          </a:p>
          <a:p>
            <a:pPr>
              <a:lnSpc>
                <a:spcPts val="3600"/>
              </a:lnSpc>
            </a:pPr>
            <a:endParaRPr lang="pl-PL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ts val="3600"/>
              </a:lnSpc>
            </a:pPr>
            <a:r>
              <a:rPr lang="pl-PL" sz="4400" dirty="0">
                <a:latin typeface="+mn-lt"/>
                <a:ea typeface="Cambria" panose="02040503050406030204" pitchFamily="18" charset="0"/>
              </a:rPr>
              <a:t>privatizácia školského vzdelávania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5230AD-DB44-996C-EC78-49E7E8540CDA}"/>
              </a:ext>
            </a:extLst>
          </p:cNvPr>
          <p:cNvSpPr txBox="1"/>
          <p:nvPr/>
        </p:nvSpPr>
        <p:spPr>
          <a:xfrm>
            <a:off x="360000" y="145104"/>
            <a:ext cx="2520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0" b="1" dirty="0">
                <a:solidFill>
                  <a:srgbClr val="019DC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04</a:t>
            </a:r>
            <a:endParaRPr lang="sk-SK" sz="11500" dirty="0">
              <a:solidFill>
                <a:srgbClr val="019DC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D399E4-4C47-CBB0-DD60-D441577CCF33}"/>
              </a:ext>
            </a:extLst>
          </p:cNvPr>
          <p:cNvSpPr txBox="1"/>
          <p:nvPr/>
        </p:nvSpPr>
        <p:spPr>
          <a:xfrm>
            <a:off x="6960096" y="534890"/>
            <a:ext cx="5041032" cy="541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sk-SK" sz="3600" b="1" dirty="0">
                <a:solidFill>
                  <a:srgbClr val="019DC5"/>
                </a:solidFill>
                <a:latin typeface="+mn-lt"/>
              </a:rPr>
              <a:t>De-</a:t>
            </a:r>
            <a:r>
              <a:rPr lang="sk-SK" sz="3600" b="1" dirty="0" err="1">
                <a:solidFill>
                  <a:srgbClr val="019DC5"/>
                </a:solidFill>
                <a:latin typeface="+mn-lt"/>
              </a:rPr>
              <a:t>scholarizačný</a:t>
            </a:r>
            <a:r>
              <a:rPr lang="sk-SK" sz="3600" b="1" dirty="0">
                <a:solidFill>
                  <a:srgbClr val="019DC5"/>
                </a:solidFill>
                <a:latin typeface="+mn-lt"/>
              </a:rPr>
              <a:t> scenár</a:t>
            </a:r>
          </a:p>
        </p:txBody>
      </p:sp>
    </p:spTree>
    <p:extLst>
      <p:ext uri="{BB962C8B-B14F-4D97-AF65-F5344CB8AC3E}">
        <p14:creationId xmlns:p14="http://schemas.microsoft.com/office/powerpoint/2010/main" val="320255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62AEB-43FD-BCE0-8A6B-8EBB7E252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6D809B-D999-3F95-77CF-27AFB146F113}"/>
              </a:ext>
            </a:extLst>
          </p:cNvPr>
          <p:cNvSpPr txBox="1"/>
          <p:nvPr/>
        </p:nvSpPr>
        <p:spPr>
          <a:xfrm>
            <a:off x="2027548" y="2497931"/>
            <a:ext cx="8748972" cy="2254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pl-PL" sz="4800" b="1" dirty="0">
                <a:latin typeface="Cambria" panose="02040503050406030204" pitchFamily="18" charset="0"/>
                <a:ea typeface="Cambria" panose="02040503050406030204" pitchFamily="18" charset="0"/>
              </a:rPr>
              <a:t>Erózia školských systémov</a:t>
            </a:r>
          </a:p>
          <a:p>
            <a:pPr>
              <a:lnSpc>
                <a:spcPts val="4400"/>
              </a:lnSpc>
            </a:pPr>
            <a:br>
              <a:rPr lang="pl-PL" sz="36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4400" dirty="0">
                <a:latin typeface="+mn-lt"/>
                <a:ea typeface="Cambria" panose="02040503050406030204" pitchFamily="18" charset="0"/>
              </a:rPr>
              <a:t>presun vzdelávania do neformálneho priestoru, postupný exodus žiakov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0884AE-DF4A-BBEE-36A1-46593F3ECF6A}"/>
              </a:ext>
            </a:extLst>
          </p:cNvPr>
          <p:cNvSpPr txBox="1"/>
          <p:nvPr/>
        </p:nvSpPr>
        <p:spPr>
          <a:xfrm>
            <a:off x="360000" y="145104"/>
            <a:ext cx="2520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0" b="1" dirty="0">
                <a:solidFill>
                  <a:srgbClr val="019DC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05</a:t>
            </a:r>
            <a:endParaRPr lang="sk-SK" sz="11500" dirty="0">
              <a:solidFill>
                <a:srgbClr val="019DC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95FF7C-EC59-B22A-E752-4849F886F6E2}"/>
              </a:ext>
            </a:extLst>
          </p:cNvPr>
          <p:cNvSpPr txBox="1"/>
          <p:nvPr/>
        </p:nvSpPr>
        <p:spPr>
          <a:xfrm>
            <a:off x="6960096" y="534890"/>
            <a:ext cx="5041032" cy="541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sk-SK" sz="3600" b="1" dirty="0">
                <a:solidFill>
                  <a:srgbClr val="019DC5"/>
                </a:solidFill>
                <a:latin typeface="+mn-lt"/>
              </a:rPr>
              <a:t>De-</a:t>
            </a:r>
            <a:r>
              <a:rPr lang="sk-SK" sz="3600" b="1" dirty="0" err="1">
                <a:solidFill>
                  <a:srgbClr val="019DC5"/>
                </a:solidFill>
                <a:latin typeface="+mn-lt"/>
              </a:rPr>
              <a:t>scholarizačný</a:t>
            </a:r>
            <a:r>
              <a:rPr lang="sk-SK" sz="3600" b="1" dirty="0">
                <a:solidFill>
                  <a:srgbClr val="019DC5"/>
                </a:solidFill>
                <a:latin typeface="+mn-lt"/>
              </a:rPr>
              <a:t> scenár</a:t>
            </a:r>
          </a:p>
        </p:txBody>
      </p:sp>
    </p:spTree>
    <p:extLst>
      <p:ext uri="{BB962C8B-B14F-4D97-AF65-F5344CB8AC3E}">
        <p14:creationId xmlns:p14="http://schemas.microsoft.com/office/powerpoint/2010/main" val="274808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62AEB-43FD-BCE0-8A6B-8EBB7E252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6D809B-D999-3F95-77CF-27AFB146F113}"/>
              </a:ext>
            </a:extLst>
          </p:cNvPr>
          <p:cNvSpPr txBox="1"/>
          <p:nvPr/>
        </p:nvSpPr>
        <p:spPr>
          <a:xfrm>
            <a:off x="2027548" y="2497930"/>
            <a:ext cx="8424936" cy="1497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pl-PL" sz="4800" b="1" dirty="0">
                <a:latin typeface="Cambria" panose="02040503050406030204" pitchFamily="18" charset="0"/>
                <a:ea typeface="Cambria" panose="02040503050406030204" pitchFamily="18" charset="0"/>
              </a:rPr>
              <a:t>Kolaps školských systémov</a:t>
            </a:r>
          </a:p>
          <a:p>
            <a:pPr>
              <a:lnSpc>
                <a:spcPts val="3600"/>
              </a:lnSpc>
            </a:pPr>
            <a:br>
              <a:rPr lang="pl-PL" sz="36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4400" dirty="0">
                <a:latin typeface="+mn-lt"/>
                <a:ea typeface="Cambria" panose="02040503050406030204" pitchFamily="18" charset="0"/>
              </a:rPr>
              <a:t>napr. exodus učiteľov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35CF15-9624-D874-863A-21389541E7AF}"/>
              </a:ext>
            </a:extLst>
          </p:cNvPr>
          <p:cNvSpPr txBox="1"/>
          <p:nvPr/>
        </p:nvSpPr>
        <p:spPr>
          <a:xfrm>
            <a:off x="360000" y="145104"/>
            <a:ext cx="2520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0" b="1" dirty="0">
                <a:solidFill>
                  <a:srgbClr val="019DC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</a:t>
            </a:r>
            <a:endParaRPr lang="sk-SK" sz="11500" dirty="0">
              <a:solidFill>
                <a:srgbClr val="019DC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0EF9DD-3EED-651F-485E-9F4616C013E8}"/>
              </a:ext>
            </a:extLst>
          </p:cNvPr>
          <p:cNvSpPr txBox="1"/>
          <p:nvPr/>
        </p:nvSpPr>
        <p:spPr>
          <a:xfrm>
            <a:off x="6960096" y="534890"/>
            <a:ext cx="5041032" cy="541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sk-SK" sz="3600" b="1" dirty="0">
                <a:solidFill>
                  <a:srgbClr val="019DC5"/>
                </a:solidFill>
                <a:latin typeface="+mn-lt"/>
              </a:rPr>
              <a:t>Dezintegračný scenár</a:t>
            </a:r>
          </a:p>
        </p:txBody>
      </p:sp>
    </p:spTree>
    <p:extLst>
      <p:ext uri="{BB962C8B-B14F-4D97-AF65-F5344CB8AC3E}">
        <p14:creationId xmlns:p14="http://schemas.microsoft.com/office/powerpoint/2010/main" val="93132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4578D1-FF0F-EFF6-7103-F11A39A33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4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90" t="3030" r="1722" b="6070"/>
          <a:stretch/>
        </p:blipFill>
        <p:spPr>
          <a:xfrm>
            <a:off x="263352" y="1181165"/>
            <a:ext cx="9361040" cy="5272171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D733EE7D-2BCC-319C-5C2C-DE95CC492889}"/>
              </a:ext>
            </a:extLst>
          </p:cNvPr>
          <p:cNvSpPr txBox="1">
            <a:spLocks/>
          </p:cNvSpPr>
          <p:nvPr/>
        </p:nvSpPr>
        <p:spPr bwMode="auto">
          <a:xfrm>
            <a:off x="0" y="252000"/>
            <a:ext cx="10800000" cy="720000"/>
          </a:xfrm>
          <a:prstGeom prst="rect">
            <a:avLst/>
          </a:prstGeom>
          <a:solidFill>
            <a:srgbClr val="019DC5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80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k-SK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Ako si ľudia v roku 1900 predstavovali rok 2000</a:t>
            </a:r>
          </a:p>
        </p:txBody>
      </p:sp>
    </p:spTree>
    <p:extLst>
      <p:ext uri="{BB962C8B-B14F-4D97-AF65-F5344CB8AC3E}">
        <p14:creationId xmlns:p14="http://schemas.microsoft.com/office/powerpoint/2010/main" val="206768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156E9B4-3F44-5EAA-8BC8-B98F745AA277}"/>
              </a:ext>
            </a:extLst>
          </p:cNvPr>
          <p:cNvSpPr txBox="1">
            <a:spLocks/>
          </p:cNvSpPr>
          <p:nvPr/>
        </p:nvSpPr>
        <p:spPr bwMode="auto">
          <a:xfrm>
            <a:off x="451712" y="1280244"/>
            <a:ext cx="6768720" cy="555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288000" algn="l" defTabSz="360000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180000">
              <a:spcAft>
                <a:spcPts val="1800"/>
              </a:spcAft>
            </a:pPr>
            <a:r>
              <a:rPr lang="sk-SK" sz="3600" dirty="0"/>
              <a:t>OECD, Paríž (2020):</a:t>
            </a:r>
            <a:br>
              <a:rPr lang="sk-SK" sz="3600" dirty="0"/>
            </a:br>
            <a:r>
              <a:rPr lang="sk-SK" sz="3600" b="1" i="1" dirty="0" err="1"/>
              <a:t>Back</a:t>
            </a:r>
            <a:r>
              <a:rPr lang="sk-SK" sz="3600" b="1" i="1" dirty="0"/>
              <a:t> to </a:t>
            </a:r>
            <a:r>
              <a:rPr lang="sk-SK" sz="3600" b="1" i="1" dirty="0" err="1"/>
              <a:t>the</a:t>
            </a:r>
            <a:r>
              <a:rPr lang="sk-SK" sz="3600" b="1" i="1" dirty="0"/>
              <a:t> </a:t>
            </a:r>
            <a:r>
              <a:rPr lang="sk-SK" sz="3600" b="1" i="1" dirty="0" err="1"/>
              <a:t>Future</a:t>
            </a:r>
            <a:r>
              <a:rPr lang="sk-SK" sz="3600" b="1" i="1" dirty="0"/>
              <a:t> of </a:t>
            </a:r>
            <a:r>
              <a:rPr lang="sk-SK" sz="3600" b="1" i="1" dirty="0" err="1"/>
              <a:t>Education</a:t>
            </a:r>
            <a:r>
              <a:rPr lang="sk-SK" sz="3600" b="1" i="1" dirty="0"/>
              <a:t> – </a:t>
            </a:r>
            <a:r>
              <a:rPr lang="sk-SK" sz="3600" b="1" i="1" dirty="0" err="1"/>
              <a:t>Four</a:t>
            </a:r>
            <a:r>
              <a:rPr lang="sk-SK" sz="3600" b="1" i="1" dirty="0"/>
              <a:t> OECD </a:t>
            </a:r>
            <a:r>
              <a:rPr lang="sk-SK" sz="3600" b="1" i="1" dirty="0" err="1"/>
              <a:t>Scenarios</a:t>
            </a:r>
            <a:r>
              <a:rPr lang="sk-SK" sz="3600" b="1" i="1" dirty="0"/>
              <a:t> for </a:t>
            </a:r>
            <a:r>
              <a:rPr lang="sk-SK" sz="3600" b="1" i="1" dirty="0" err="1"/>
              <a:t>Schooling</a:t>
            </a:r>
            <a:r>
              <a:rPr lang="sk-SK" sz="3600" b="1" i="1" dirty="0"/>
              <a:t> </a:t>
            </a:r>
            <a:r>
              <a:rPr lang="sk-SK" sz="3600" dirty="0"/>
              <a:t>(PDF, 76 strán)</a:t>
            </a:r>
          </a:p>
          <a:p>
            <a:pPr marL="457200" indent="-457200" defTabSz="180000">
              <a:spcAft>
                <a:spcPts val="600"/>
              </a:spcAft>
            </a:pPr>
            <a:r>
              <a:rPr lang="sk-SK" sz="3600" dirty="0"/>
              <a:t>Štyri scenáre</a:t>
            </a:r>
            <a:br>
              <a:rPr lang="sk-SK" sz="3600" dirty="0"/>
            </a:br>
            <a:r>
              <a:rPr lang="sk-SK" sz="3600" b="1" dirty="0"/>
              <a:t>		1. </a:t>
            </a:r>
            <a:r>
              <a:rPr lang="sk-SK" sz="3600" b="1" dirty="0" err="1"/>
              <a:t>Schooling</a:t>
            </a:r>
            <a:r>
              <a:rPr lang="sk-SK" sz="3600" b="1" dirty="0"/>
              <a:t> </a:t>
            </a:r>
            <a:r>
              <a:rPr lang="sk-SK" sz="3600" b="1" dirty="0" err="1"/>
              <a:t>extended</a:t>
            </a:r>
            <a:br>
              <a:rPr lang="sk-SK" sz="3600" b="1" dirty="0"/>
            </a:br>
            <a:r>
              <a:rPr lang="sk-SK" sz="3600" b="1" dirty="0"/>
              <a:t>		2. </a:t>
            </a:r>
            <a:r>
              <a:rPr lang="sk-SK" sz="3600" b="1" dirty="0" err="1"/>
              <a:t>Education</a:t>
            </a:r>
            <a:r>
              <a:rPr lang="sk-SK" sz="3600" b="1" dirty="0"/>
              <a:t> </a:t>
            </a:r>
            <a:r>
              <a:rPr lang="sk-SK" sz="3600" b="1" dirty="0" err="1"/>
              <a:t>outsourced</a:t>
            </a:r>
            <a:br>
              <a:rPr lang="sk-SK" sz="3600" b="1" dirty="0"/>
            </a:br>
            <a:r>
              <a:rPr lang="sk-SK" sz="3600" b="1" dirty="0"/>
              <a:t>		3. </a:t>
            </a:r>
            <a:r>
              <a:rPr lang="sk-SK" sz="3600" b="1" dirty="0" err="1"/>
              <a:t>Schools</a:t>
            </a:r>
            <a:r>
              <a:rPr lang="sk-SK" sz="3600" b="1" dirty="0"/>
              <a:t> as </a:t>
            </a:r>
            <a:r>
              <a:rPr lang="sk-SK" sz="3600" b="1" dirty="0" err="1"/>
              <a:t>learning</a:t>
            </a:r>
            <a:r>
              <a:rPr lang="sk-SK" sz="3600" b="1" dirty="0"/>
              <a:t> </a:t>
            </a:r>
            <a:r>
              <a:rPr lang="sk-SK" sz="3600" b="1" dirty="0" err="1"/>
              <a:t>hubs</a:t>
            </a:r>
            <a:br>
              <a:rPr lang="sk-SK" sz="3600" b="1" dirty="0"/>
            </a:br>
            <a:r>
              <a:rPr lang="sk-SK" sz="3600" b="1" dirty="0"/>
              <a:t>		4. </a:t>
            </a:r>
            <a:r>
              <a:rPr lang="sk-SK" sz="3600" b="1" dirty="0" err="1"/>
              <a:t>Learn</a:t>
            </a:r>
            <a:r>
              <a:rPr lang="sk-SK" sz="3600" b="1" dirty="0"/>
              <a:t> as </a:t>
            </a:r>
            <a:r>
              <a:rPr lang="sk-SK" sz="3600" b="1" dirty="0" err="1"/>
              <a:t>you</a:t>
            </a:r>
            <a:r>
              <a:rPr lang="sk-SK" sz="3600" b="1" dirty="0"/>
              <a:t> go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BA3A4552-BA91-458B-B53A-DB8DE90B96CF}"/>
              </a:ext>
            </a:extLst>
          </p:cNvPr>
          <p:cNvSpPr txBox="1">
            <a:spLocks/>
          </p:cNvSpPr>
          <p:nvPr/>
        </p:nvSpPr>
        <p:spPr bwMode="auto">
          <a:xfrm>
            <a:off x="0" y="252000"/>
            <a:ext cx="9720000" cy="720000"/>
          </a:xfrm>
          <a:prstGeom prst="rect">
            <a:avLst/>
          </a:prstGeom>
          <a:solidFill>
            <a:srgbClr val="019DC5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80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k-SK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OECD (2020)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F57879C-8345-73BE-5521-E3EA1908A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9243" r="31100"/>
          <a:stretch/>
        </p:blipFill>
        <p:spPr>
          <a:xfrm>
            <a:off x="7752184" y="612000"/>
            <a:ext cx="3963776" cy="52652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594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156E9B4-3F44-5EAA-8BC8-B98F745AA277}"/>
              </a:ext>
            </a:extLst>
          </p:cNvPr>
          <p:cNvSpPr txBox="1">
            <a:spLocks/>
          </p:cNvSpPr>
          <p:nvPr/>
        </p:nvSpPr>
        <p:spPr bwMode="auto">
          <a:xfrm>
            <a:off x="254608" y="1484784"/>
            <a:ext cx="944179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288000" algn="l" defTabSz="360000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180000">
              <a:spcAft>
                <a:spcPts val="2400"/>
              </a:spcAft>
            </a:pPr>
            <a:r>
              <a:rPr lang="sk-SK" sz="3600" dirty="0"/>
              <a:t>Uvedené scenáre sú </a:t>
            </a:r>
            <a:r>
              <a:rPr lang="sk-SK" sz="3600" b="1" dirty="0"/>
              <a:t>príliš </a:t>
            </a:r>
            <a:r>
              <a:rPr lang="sk-SK" sz="3600" b="1" dirty="0" err="1"/>
              <a:t>technokratické</a:t>
            </a:r>
            <a:r>
              <a:rPr lang="sk-SK" sz="3600" b="1" dirty="0"/>
              <a:t>.</a:t>
            </a:r>
          </a:p>
          <a:p>
            <a:pPr marL="457200" indent="-457200" defTabSz="180000">
              <a:spcAft>
                <a:spcPts val="2400"/>
              </a:spcAft>
            </a:pPr>
            <a:r>
              <a:rPr lang="sk-SK" sz="3600" b="1" dirty="0"/>
              <a:t>Školy sú predovšetkým spoločenskou, sociálnou inštitúciou, </a:t>
            </a:r>
            <a:r>
              <a:rPr lang="sk-SK" sz="3600" dirty="0"/>
              <a:t>sú súčasťou kultúry.</a:t>
            </a:r>
          </a:p>
          <a:p>
            <a:pPr marL="457200" indent="-457200" defTabSz="180000">
              <a:spcAft>
                <a:spcPts val="2400"/>
              </a:spcAft>
            </a:pPr>
            <a:r>
              <a:rPr lang="sk-SK" sz="3600" dirty="0"/>
              <a:t>V prognózach treba viac zohľadňovať </a:t>
            </a:r>
            <a:r>
              <a:rPr lang="sk-SK" sz="3600" b="1" dirty="0" err="1"/>
              <a:t>spolo-čenské</a:t>
            </a:r>
            <a:r>
              <a:rPr lang="sk-SK" sz="3600" b="1" dirty="0"/>
              <a:t> (sociologické, psychologické) faktory.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22F4BECD-6D91-4F86-0052-9D11CE2B2F93}"/>
              </a:ext>
            </a:extLst>
          </p:cNvPr>
          <p:cNvSpPr txBox="1">
            <a:spLocks/>
          </p:cNvSpPr>
          <p:nvPr/>
        </p:nvSpPr>
        <p:spPr bwMode="auto">
          <a:xfrm>
            <a:off x="0" y="252000"/>
            <a:ext cx="9720000" cy="720000"/>
          </a:xfrm>
          <a:prstGeom prst="rect">
            <a:avLst/>
          </a:prstGeom>
          <a:solidFill>
            <a:srgbClr val="019DC5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80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k-SK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Slabina uvedených scenárov</a:t>
            </a:r>
          </a:p>
        </p:txBody>
      </p:sp>
    </p:spTree>
    <p:extLst>
      <p:ext uri="{BB962C8B-B14F-4D97-AF65-F5344CB8AC3E}">
        <p14:creationId xmlns:p14="http://schemas.microsoft.com/office/powerpoint/2010/main" val="160849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156E9B4-3F44-5EAA-8BC8-B98F745AA277}"/>
              </a:ext>
            </a:extLst>
          </p:cNvPr>
          <p:cNvSpPr txBox="1">
            <a:spLocks/>
          </p:cNvSpPr>
          <p:nvPr/>
        </p:nvSpPr>
        <p:spPr bwMode="auto">
          <a:xfrm>
            <a:off x="263352" y="1484784"/>
            <a:ext cx="979308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288000" algn="l" defTabSz="360000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180000">
              <a:spcAft>
                <a:spcPts val="2400"/>
              </a:spcAft>
            </a:pPr>
            <a:r>
              <a:rPr lang="sk-SK" sz="3600" dirty="0"/>
              <a:t>Školské systémy pri svojom vzniku </a:t>
            </a:r>
            <a:r>
              <a:rPr lang="sk-SK" sz="3600" b="1" dirty="0"/>
              <a:t>stavali na</a:t>
            </a:r>
            <a:br>
              <a:rPr lang="sk-SK" sz="3600" b="1" dirty="0"/>
            </a:br>
            <a:r>
              <a:rPr lang="sk-SK" sz="3600" b="1" dirty="0"/>
              <a:t>istých dobových predpokladoch </a:t>
            </a:r>
            <a:r>
              <a:rPr lang="sk-SK" sz="3600" dirty="0"/>
              <a:t>a odrážali</a:t>
            </a:r>
            <a:br>
              <a:rPr lang="sk-SK" sz="3600" dirty="0"/>
            </a:br>
            <a:r>
              <a:rPr lang="sk-SK" sz="3600" dirty="0"/>
              <a:t>podmienky, ktoré vtedy v spoločnosti vládli. </a:t>
            </a:r>
          </a:p>
          <a:p>
            <a:pPr marL="457200" indent="-457200" defTabSz="180000">
              <a:spcAft>
                <a:spcPts val="2400"/>
              </a:spcAft>
            </a:pPr>
            <a:r>
              <a:rPr lang="sk-SK" sz="3600" dirty="0"/>
              <a:t>Spoločnosť sa však medzitým </a:t>
            </a:r>
            <a:r>
              <a:rPr lang="sk-SK" sz="3600" b="1" dirty="0"/>
              <a:t>zásadne premenila </a:t>
            </a:r>
            <a:r>
              <a:rPr lang="sk-SK" sz="3600" dirty="0"/>
              <a:t>a mnohé z tých predpokladov </a:t>
            </a:r>
            <a:r>
              <a:rPr lang="sk-SK" sz="3600" b="1" dirty="0"/>
              <a:t>prestali platiť. Musíme preto vychádzať z nových </a:t>
            </a:r>
            <a:r>
              <a:rPr lang="sk-SK" sz="3600" b="1" dirty="0" err="1"/>
              <a:t>sociologic</a:t>
            </a:r>
            <a:r>
              <a:rPr lang="sk-SK" sz="3600" b="1" dirty="0"/>
              <a:t>-kých charakteristík spoločnosti.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5D1126F9-BFEC-D894-2C1D-3EF8EEC7AEB3}"/>
              </a:ext>
            </a:extLst>
          </p:cNvPr>
          <p:cNvSpPr txBox="1">
            <a:spLocks/>
          </p:cNvSpPr>
          <p:nvPr/>
        </p:nvSpPr>
        <p:spPr bwMode="auto">
          <a:xfrm>
            <a:off x="0" y="252000"/>
            <a:ext cx="9720000" cy="720000"/>
          </a:xfrm>
          <a:prstGeom prst="rect">
            <a:avLst/>
          </a:prstGeom>
          <a:solidFill>
            <a:srgbClr val="019DC5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80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k-SK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Zmenené spoločenské predpoklady</a:t>
            </a:r>
          </a:p>
        </p:txBody>
      </p:sp>
    </p:spTree>
    <p:extLst>
      <p:ext uri="{BB962C8B-B14F-4D97-AF65-F5344CB8AC3E}">
        <p14:creationId xmlns:p14="http://schemas.microsoft.com/office/powerpoint/2010/main" val="401755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156E9B4-3F44-5EAA-8BC8-B98F745AA277}"/>
              </a:ext>
            </a:extLst>
          </p:cNvPr>
          <p:cNvSpPr txBox="1">
            <a:spLocks/>
          </p:cNvSpPr>
          <p:nvPr/>
        </p:nvSpPr>
        <p:spPr bwMode="auto">
          <a:xfrm>
            <a:off x="263352" y="1412776"/>
            <a:ext cx="10729192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288000" algn="l" defTabSz="360000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180000">
              <a:spcAft>
                <a:spcPts val="2400"/>
              </a:spcAft>
            </a:pPr>
            <a:r>
              <a:rPr lang="sk-SK" sz="3600" dirty="0"/>
              <a:t>Je potrebné pozerať sa na školské vzdelávanie </a:t>
            </a:r>
            <a:br>
              <a:rPr lang="sk-SK" sz="3600" dirty="0"/>
            </a:br>
            <a:r>
              <a:rPr lang="sk-SK" sz="3600" b="1" dirty="0"/>
              <a:t>optikou jeho hlavných aktérov, </a:t>
            </a:r>
            <a:r>
              <a:rPr lang="sk-SK" sz="3600" dirty="0"/>
              <a:t>pretože tí by</a:t>
            </a:r>
            <a:br>
              <a:rPr lang="sk-SK" sz="3600" dirty="0"/>
            </a:br>
            <a:r>
              <a:rPr lang="sk-SK" sz="3600" dirty="0"/>
              <a:t>mohli mať najväčší vplyv na jeho budúcnosť.</a:t>
            </a:r>
          </a:p>
          <a:p>
            <a:pPr marL="457200" indent="-457200" defTabSz="180000">
              <a:spcAft>
                <a:spcPts val="2400"/>
              </a:spcAft>
            </a:pPr>
            <a:r>
              <a:rPr lang="sk-SK" sz="3600" dirty="0"/>
              <a:t>Tými hlavnými aktérmi sú </a:t>
            </a:r>
            <a:r>
              <a:rPr lang="sk-SK" sz="3600" b="1" dirty="0"/>
              <a:t>štát, učitelia, rodičia,</a:t>
            </a:r>
            <a:br>
              <a:rPr lang="sk-SK" sz="3600" b="1" dirty="0"/>
            </a:br>
            <a:r>
              <a:rPr lang="sk-SK" sz="3600" b="1" dirty="0"/>
              <a:t>žiaci, zamestnávatelia.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5D1126F9-BFEC-D894-2C1D-3EF8EEC7AEB3}"/>
              </a:ext>
            </a:extLst>
          </p:cNvPr>
          <p:cNvSpPr txBox="1">
            <a:spLocks/>
          </p:cNvSpPr>
          <p:nvPr/>
        </p:nvSpPr>
        <p:spPr bwMode="auto">
          <a:xfrm>
            <a:off x="0" y="252000"/>
            <a:ext cx="9720000" cy="720000"/>
          </a:xfrm>
          <a:prstGeom prst="rect">
            <a:avLst/>
          </a:prstGeom>
          <a:solidFill>
            <a:srgbClr val="019DC5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80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k-SK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Optika hlavných aktérov</a:t>
            </a:r>
          </a:p>
        </p:txBody>
      </p:sp>
    </p:spTree>
    <p:extLst>
      <p:ext uri="{BB962C8B-B14F-4D97-AF65-F5344CB8AC3E}">
        <p14:creationId xmlns:p14="http://schemas.microsoft.com/office/powerpoint/2010/main" val="4286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470127-B01C-93D6-BA68-296FDD55009B}"/>
              </a:ext>
            </a:extLst>
          </p:cNvPr>
          <p:cNvSpPr>
            <a:spLocks/>
          </p:cNvSpPr>
          <p:nvPr/>
        </p:nvSpPr>
        <p:spPr>
          <a:xfrm>
            <a:off x="0" y="1447129"/>
            <a:ext cx="9984432" cy="1425743"/>
          </a:xfrm>
          <a:prstGeom prst="rect">
            <a:avLst/>
          </a:prstGeom>
          <a:solidFill>
            <a:srgbClr val="007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0" tIns="0" rIns="360000" bIns="0" anchor="ctr" anchorCtr="0">
            <a:noAutofit/>
          </a:bodyPr>
          <a:lstStyle/>
          <a:p>
            <a:pPr eaLnBrk="1" hangingPunct="1">
              <a:lnSpc>
                <a:spcPts val="4400"/>
              </a:lnSpc>
              <a:defRPr/>
            </a:pPr>
            <a:r>
              <a:rPr lang="sk-SK" sz="4400" b="1" dirty="0">
                <a:latin typeface="Cambria" panose="02040503050406030204" pitchFamily="18" charset="0"/>
                <a:ea typeface="Cambria" panose="02040503050406030204" pitchFamily="18" charset="0"/>
              </a:rPr>
              <a:t>Zmenené podmienky</a:t>
            </a:r>
            <a:br>
              <a:rPr lang="sk-SK" sz="4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4400" b="1" dirty="0">
                <a:latin typeface="Cambria" panose="02040503050406030204" pitchFamily="18" charset="0"/>
                <a:ea typeface="Cambria" panose="02040503050406030204" pitchFamily="18" charset="0"/>
              </a:rPr>
              <a:t>v spoločnosti</a:t>
            </a:r>
          </a:p>
        </p:txBody>
      </p:sp>
      <p:pic>
        <p:nvPicPr>
          <p:cNvPr id="4" name="Picture 3" descr="A shadow of a person's head on a wooden surface&#10;&#10;Description automatically generated">
            <a:extLst>
              <a:ext uri="{FF2B5EF4-FFF2-40B4-BE49-F238E27FC236}">
                <a16:creationId xmlns:a16="http://schemas.microsoft.com/office/drawing/2014/main" id="{22761127-255C-5EAA-3427-A121D25EC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5375" r="17216" b="5375"/>
          <a:stretch/>
        </p:blipFill>
        <p:spPr>
          <a:xfrm>
            <a:off x="6816080" y="0"/>
            <a:ext cx="5375920" cy="585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2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62AEB-43FD-BCE0-8A6B-8EBB7E252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6D809B-D999-3F95-77CF-27AFB146F113}"/>
              </a:ext>
            </a:extLst>
          </p:cNvPr>
          <p:cNvSpPr txBox="1"/>
          <p:nvPr/>
        </p:nvSpPr>
        <p:spPr>
          <a:xfrm>
            <a:off x="2027548" y="2204864"/>
            <a:ext cx="813690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sk-SK" sz="4400" b="1" dirty="0">
                <a:latin typeface="Cambria" panose="02040503050406030204" pitchFamily="18" charset="0"/>
                <a:ea typeface="Cambria" panose="02040503050406030204" pitchFamily="18" charset="0"/>
              </a:rPr>
              <a:t>Oslabenie národných štátov</a:t>
            </a:r>
          </a:p>
          <a:p>
            <a:pPr>
              <a:lnSpc>
                <a:spcPts val="3600"/>
              </a:lnSpc>
            </a:pPr>
            <a:endParaRPr lang="sk-SK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ts val="3600"/>
              </a:lnSpc>
            </a:pPr>
            <a:r>
              <a:rPr lang="sk-SK" sz="3200" dirty="0">
                <a:latin typeface="Cambria" panose="02040503050406030204" pitchFamily="18" charset="0"/>
                <a:ea typeface="Cambria" panose="02040503050406030204" pitchFamily="18" charset="0"/>
              </a:rPr>
              <a:t>Štátne školské systémy odvodzovali svoju autoritu od silného (totalitného) národného štátu, ktorý je dnes v kríze. Štáty sú slabé, čím sa oslabila aj autorita školy, ktorá vždy bola odvodená od autority štátu.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B18A1D-B81E-D0DC-0AAD-B8115A6C73AD}"/>
              </a:ext>
            </a:extLst>
          </p:cNvPr>
          <p:cNvSpPr txBox="1"/>
          <p:nvPr/>
        </p:nvSpPr>
        <p:spPr>
          <a:xfrm>
            <a:off x="7680176" y="578918"/>
            <a:ext cx="4248472" cy="932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sk-SK" sz="3600" b="1" dirty="0">
                <a:solidFill>
                  <a:srgbClr val="019DC5"/>
                </a:solidFill>
                <a:latin typeface="+mn-lt"/>
              </a:rPr>
              <a:t>Zmenené podmienky v spoločnosti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98AF94-F59A-A194-F73F-E2BD6679FB17}"/>
              </a:ext>
            </a:extLst>
          </p:cNvPr>
          <p:cNvSpPr txBox="1"/>
          <p:nvPr/>
        </p:nvSpPr>
        <p:spPr>
          <a:xfrm>
            <a:off x="360000" y="145104"/>
            <a:ext cx="2520000" cy="180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0" b="1" dirty="0">
                <a:solidFill>
                  <a:srgbClr val="019DC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 lang="sk-SK" sz="11500" dirty="0">
              <a:solidFill>
                <a:srgbClr val="019D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67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62AEB-43FD-BCE0-8A6B-8EBB7E252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6D809B-D999-3F95-77CF-27AFB146F113}"/>
              </a:ext>
            </a:extLst>
          </p:cNvPr>
          <p:cNvSpPr txBox="1"/>
          <p:nvPr/>
        </p:nvSpPr>
        <p:spPr>
          <a:xfrm>
            <a:off x="1919536" y="2204864"/>
            <a:ext cx="86049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sk-SK" sz="4400" b="1" dirty="0">
                <a:latin typeface="Cambria" panose="02040503050406030204" pitchFamily="18" charset="0"/>
                <a:ea typeface="Cambria" panose="02040503050406030204" pitchFamily="18" charset="0"/>
              </a:rPr>
              <a:t>Kríza formálnych autorít</a:t>
            </a:r>
          </a:p>
          <a:p>
            <a:pPr>
              <a:lnSpc>
                <a:spcPts val="3600"/>
              </a:lnSpc>
            </a:pPr>
            <a:endParaRPr lang="sk-SK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ts val="3600"/>
              </a:lnSpc>
            </a:pPr>
            <a:r>
              <a:rPr lang="sk-SK" sz="3200" dirty="0">
                <a:latin typeface="Cambria" panose="02040503050406030204" pitchFamily="18" charset="0"/>
                <a:ea typeface="Cambria" panose="02040503050406030204" pitchFamily="18" charset="0"/>
              </a:rPr>
              <a:t>Jedným zo znakov postmodernej spoločnosti je kríza (formálnych) autorít. Postihla aj profesiu učiteľa, ktorý bol v minulosti formálnou autori-tou. Tá sa veľmi oslabila, lenže mnoho učiteľov nedokáže získať inú, prirodzenú autoritu. Bez autority učiteľa však škola nedokáže fungovať.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A2FB01-E8C4-3087-25D1-C53149812BE4}"/>
              </a:ext>
            </a:extLst>
          </p:cNvPr>
          <p:cNvSpPr txBox="1"/>
          <p:nvPr/>
        </p:nvSpPr>
        <p:spPr>
          <a:xfrm>
            <a:off x="360000" y="145104"/>
            <a:ext cx="2520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0" b="1" dirty="0">
                <a:solidFill>
                  <a:srgbClr val="019DC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 lang="sk-SK" sz="11500" dirty="0">
              <a:solidFill>
                <a:srgbClr val="019DC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B509C5-7DFD-902B-2464-36F13193D2BF}"/>
              </a:ext>
            </a:extLst>
          </p:cNvPr>
          <p:cNvSpPr txBox="1"/>
          <p:nvPr/>
        </p:nvSpPr>
        <p:spPr>
          <a:xfrm>
            <a:off x="7680176" y="578918"/>
            <a:ext cx="4248472" cy="932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sk-SK" sz="3600" b="1" dirty="0">
                <a:solidFill>
                  <a:srgbClr val="019DC5"/>
                </a:solidFill>
                <a:latin typeface="+mn-lt"/>
              </a:rPr>
              <a:t>Zmenené podmienky v spoločnosti</a:t>
            </a:r>
          </a:p>
        </p:txBody>
      </p:sp>
    </p:spTree>
    <p:extLst>
      <p:ext uri="{BB962C8B-B14F-4D97-AF65-F5344CB8AC3E}">
        <p14:creationId xmlns:p14="http://schemas.microsoft.com/office/powerpoint/2010/main" val="79152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62AEB-43FD-BCE0-8A6B-8EBB7E252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6D809B-D999-3F95-77CF-27AFB146F113}"/>
              </a:ext>
            </a:extLst>
          </p:cNvPr>
          <p:cNvSpPr txBox="1"/>
          <p:nvPr/>
        </p:nvSpPr>
        <p:spPr>
          <a:xfrm>
            <a:off x="1775520" y="2348880"/>
            <a:ext cx="97570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sk-SK" sz="4800" b="1" dirty="0">
                <a:latin typeface="Cambria" panose="02040503050406030204" pitchFamily="18" charset="0"/>
                <a:ea typeface="Cambria" panose="02040503050406030204" pitchFamily="18" charset="0"/>
              </a:rPr>
              <a:t>Silný individualizmus</a:t>
            </a:r>
          </a:p>
          <a:p>
            <a:pPr>
              <a:lnSpc>
                <a:spcPts val="3600"/>
              </a:lnSpc>
            </a:pPr>
            <a:endParaRPr lang="sk-SK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ts val="3600"/>
              </a:lnSpc>
            </a:pPr>
            <a:r>
              <a:rPr lang="sk-SK" sz="3200" dirty="0">
                <a:latin typeface="Cambria" panose="02040503050406030204" pitchFamily="18" charset="0"/>
                <a:ea typeface="Cambria" panose="02040503050406030204" pitchFamily="18" charset="0"/>
              </a:rPr>
              <a:t>V čase vzniku štátnych školských systémov boli </a:t>
            </a:r>
            <a:r>
              <a:rPr lang="sk-SK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spo-ločnosti</a:t>
            </a:r>
            <a:r>
              <a:rPr lang="sk-SK" sz="3200" dirty="0">
                <a:latin typeface="Cambria" panose="02040503050406030204" pitchFamily="18" charset="0"/>
                <a:ea typeface="Cambria" panose="02040503050406030204" pitchFamily="18" charset="0"/>
              </a:rPr>
              <a:t> kolektivistickejšie. Škola tak mohla k žiakom pristupovať skupinovo, hromadne, nemusel byť kla-</a:t>
            </a:r>
            <a:r>
              <a:rPr lang="sk-SK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dený</a:t>
            </a:r>
            <a:r>
              <a:rPr lang="sk-SK" sz="3200" dirty="0">
                <a:latin typeface="Cambria" panose="02040503050406030204" pitchFamily="18" charset="0"/>
                <a:ea typeface="Cambria" panose="02040503050406030204" pitchFamily="18" charset="0"/>
              </a:rPr>
              <a:t> dôraz na individuálne schopnosti či potreby jed-</a:t>
            </a:r>
            <a:r>
              <a:rPr lang="sk-SK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notlivých</a:t>
            </a:r>
            <a:r>
              <a:rPr lang="sk-SK" sz="3200" dirty="0">
                <a:latin typeface="Cambria" panose="02040503050406030204" pitchFamily="18" charset="0"/>
                <a:ea typeface="Cambria" panose="02040503050406030204" pitchFamily="18" charset="0"/>
              </a:rPr>
              <a:t> žiakov. Dnešná spoločnosť je silne </a:t>
            </a:r>
            <a:r>
              <a:rPr lang="sk-SK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individua-listická</a:t>
            </a:r>
            <a:r>
              <a:rPr lang="sk-SK" sz="3200" dirty="0">
                <a:latin typeface="Cambria" panose="02040503050406030204" pitchFamily="18" charset="0"/>
                <a:ea typeface="Cambria" panose="02040503050406030204" pitchFamily="18" charset="0"/>
              </a:rPr>
              <a:t> a vyžaduje to aj od školy.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AD34A9-ECB1-4E90-2173-61C9A8A7916E}"/>
              </a:ext>
            </a:extLst>
          </p:cNvPr>
          <p:cNvSpPr txBox="1"/>
          <p:nvPr/>
        </p:nvSpPr>
        <p:spPr>
          <a:xfrm>
            <a:off x="360000" y="145104"/>
            <a:ext cx="2520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0" b="1" dirty="0">
                <a:solidFill>
                  <a:srgbClr val="019DC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lang="sk-SK" sz="11500" dirty="0">
              <a:solidFill>
                <a:srgbClr val="019DC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ED8844-BBA5-B24F-5587-CCB072CA20EA}"/>
              </a:ext>
            </a:extLst>
          </p:cNvPr>
          <p:cNvSpPr txBox="1"/>
          <p:nvPr/>
        </p:nvSpPr>
        <p:spPr>
          <a:xfrm>
            <a:off x="7680176" y="578918"/>
            <a:ext cx="4248472" cy="932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sk-SK" sz="3600" b="1" dirty="0">
                <a:solidFill>
                  <a:srgbClr val="019DC5"/>
                </a:solidFill>
                <a:latin typeface="+mn-lt"/>
              </a:rPr>
              <a:t>Zmenené podmienky v spoločnosti</a:t>
            </a:r>
          </a:p>
        </p:txBody>
      </p:sp>
    </p:spTree>
    <p:extLst>
      <p:ext uri="{BB962C8B-B14F-4D97-AF65-F5344CB8AC3E}">
        <p14:creationId xmlns:p14="http://schemas.microsoft.com/office/powerpoint/2010/main" val="12196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62AEB-43FD-BCE0-8A6B-8EBB7E252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6D809B-D999-3F95-77CF-27AFB146F113}"/>
              </a:ext>
            </a:extLst>
          </p:cNvPr>
          <p:cNvSpPr txBox="1"/>
          <p:nvPr/>
        </p:nvSpPr>
        <p:spPr>
          <a:xfrm>
            <a:off x="2063552" y="1956904"/>
            <a:ext cx="874897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sk-SK" sz="4800" b="1" dirty="0">
                <a:latin typeface="Cambria" panose="02040503050406030204" pitchFamily="18" charset="0"/>
                <a:ea typeface="Cambria" panose="02040503050406030204" pitchFamily="18" charset="0"/>
              </a:rPr>
              <a:t>Absencia veľkých príbehov</a:t>
            </a:r>
          </a:p>
          <a:p>
            <a:pPr>
              <a:lnSpc>
                <a:spcPts val="3600"/>
              </a:lnSpc>
            </a:pPr>
            <a:endParaRPr lang="sk-SK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ts val="3600"/>
              </a:lnSpc>
            </a:pPr>
            <a:r>
              <a:rPr lang="sk-SK" sz="3200" dirty="0">
                <a:latin typeface="Cambria" panose="02040503050406030204" pitchFamily="18" charset="0"/>
                <a:ea typeface="Cambria" panose="02040503050406030204" pitchFamily="18" charset="0"/>
              </a:rPr>
              <a:t>V čase budovania ŠŠS boli tmelom spoločností tzv. veľké príbehy (F. </a:t>
            </a:r>
            <a:r>
              <a:rPr lang="sk-SK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Lyotard</a:t>
            </a:r>
            <a:r>
              <a:rPr lang="sk-SK" sz="3200" dirty="0">
                <a:latin typeface="Cambria" panose="02040503050406030204" pitchFamily="18" charset="0"/>
                <a:ea typeface="Cambria" panose="02040503050406030204" pitchFamily="18" charset="0"/>
              </a:rPr>
              <a:t>) ako </a:t>
            </a:r>
            <a:r>
              <a:rPr lang="sk-SK" sz="3200" i="1" dirty="0">
                <a:latin typeface="Cambria" panose="02040503050406030204" pitchFamily="18" charset="0"/>
                <a:ea typeface="Cambria" panose="02040503050406030204" pitchFamily="18" charset="0"/>
              </a:rPr>
              <a:t>kresťanstvo, osvietenstvo či komunizmus</a:t>
            </a:r>
            <a:r>
              <a:rPr lang="sk-SK" sz="3200" dirty="0">
                <a:latin typeface="Cambria" panose="02040503050406030204" pitchFamily="18" charset="0"/>
                <a:ea typeface="Cambria" panose="02040503050406030204" pitchFamily="18" charset="0"/>
              </a:rPr>
              <a:t>. Škola z nich čerpala svoju legitimitu aj náplň. Postmoderná </a:t>
            </a:r>
            <a:r>
              <a:rPr lang="sk-SK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spoloč-nosť</a:t>
            </a:r>
            <a:r>
              <a:rPr lang="sk-SK" sz="3200" dirty="0">
                <a:latin typeface="Cambria" panose="02040503050406030204" pitchFamily="18" charset="0"/>
                <a:ea typeface="Cambria" panose="02040503050406030204" pitchFamily="18" charset="0"/>
              </a:rPr>
              <a:t> veľké príbehy odvrhla – zdieľaný veľký príbeh nahradili rozmanité osobné príbehy.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7D5E92-7D25-491C-DA83-2C7855D3B5FF}"/>
              </a:ext>
            </a:extLst>
          </p:cNvPr>
          <p:cNvSpPr txBox="1"/>
          <p:nvPr/>
        </p:nvSpPr>
        <p:spPr>
          <a:xfrm>
            <a:off x="360000" y="145104"/>
            <a:ext cx="2520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0" b="1" dirty="0">
                <a:solidFill>
                  <a:srgbClr val="019DC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04</a:t>
            </a:r>
            <a:endParaRPr lang="sk-SK" sz="11500" dirty="0">
              <a:solidFill>
                <a:srgbClr val="019DC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FCEF9F-BC33-208C-8EBB-C40DFF7DBA9B}"/>
              </a:ext>
            </a:extLst>
          </p:cNvPr>
          <p:cNvSpPr txBox="1"/>
          <p:nvPr/>
        </p:nvSpPr>
        <p:spPr>
          <a:xfrm>
            <a:off x="7680176" y="578918"/>
            <a:ext cx="4248472" cy="932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sk-SK" sz="3600" b="1" dirty="0">
                <a:solidFill>
                  <a:srgbClr val="019DC5"/>
                </a:solidFill>
                <a:latin typeface="+mn-lt"/>
              </a:rPr>
              <a:t>Zmenené podmienky v spoločnosti</a:t>
            </a:r>
          </a:p>
        </p:txBody>
      </p:sp>
    </p:spTree>
    <p:extLst>
      <p:ext uri="{BB962C8B-B14F-4D97-AF65-F5344CB8AC3E}">
        <p14:creationId xmlns:p14="http://schemas.microsoft.com/office/powerpoint/2010/main" val="141890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470127-B01C-93D6-BA68-296FDD55009B}"/>
              </a:ext>
            </a:extLst>
          </p:cNvPr>
          <p:cNvSpPr>
            <a:spLocks/>
          </p:cNvSpPr>
          <p:nvPr/>
        </p:nvSpPr>
        <p:spPr>
          <a:xfrm>
            <a:off x="0" y="1440000"/>
            <a:ext cx="9360000" cy="1440000"/>
          </a:xfrm>
          <a:prstGeom prst="rect">
            <a:avLst/>
          </a:prstGeom>
          <a:solidFill>
            <a:srgbClr val="007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0" tIns="0" rIns="360000" bIns="0" anchor="ctr" anchorCtr="0">
            <a:noAutofit/>
          </a:bodyPr>
          <a:lstStyle/>
          <a:p>
            <a:pPr eaLnBrk="1" hangingPunct="1">
              <a:lnSpc>
                <a:spcPts val="3600"/>
              </a:lnSpc>
              <a:defRPr/>
            </a:pPr>
            <a:r>
              <a:rPr lang="sk-SK" sz="4400" b="1" dirty="0">
                <a:latin typeface="Cambria" panose="02040503050406030204" pitchFamily="18" charset="0"/>
                <a:ea typeface="Cambria" panose="02040503050406030204" pitchFamily="18" charset="0"/>
              </a:rPr>
              <a:t>Optika hlavných aktérov</a:t>
            </a:r>
          </a:p>
        </p:txBody>
      </p:sp>
      <p:pic>
        <p:nvPicPr>
          <p:cNvPr id="4" name="Picture 3" descr="A reflection of trees in water&#10;&#10;Description automatically generated">
            <a:extLst>
              <a:ext uri="{FF2B5EF4-FFF2-40B4-BE49-F238E27FC236}">
                <a16:creationId xmlns:a16="http://schemas.microsoft.com/office/drawing/2014/main" id="{F0E32B5F-2EFF-81F0-66DC-0233D4459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89"/>
          <a:stretch/>
        </p:blipFill>
        <p:spPr>
          <a:xfrm>
            <a:off x="6888088" y="0"/>
            <a:ext cx="5328885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5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62568-6563-53CC-D21B-648A530A8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8CBF-69EF-EC39-6359-59A1C0A30AA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0560" y="1556792"/>
            <a:ext cx="9024192" cy="4248472"/>
          </a:xfrm>
        </p:spPr>
        <p:txBody>
          <a:bodyPr anchor="t">
            <a:noAutofit/>
          </a:bodyPr>
          <a:lstStyle/>
          <a:p>
            <a:pPr indent="0">
              <a:spcAft>
                <a:spcPts val="0"/>
              </a:spcAft>
              <a:buClr>
                <a:schemeClr val="accent2"/>
              </a:buClr>
              <a:buSzPct val="150000"/>
              <a:buNone/>
            </a:pPr>
            <a:r>
              <a:rPr lang="pl-PL" sz="4400" i="1" dirty="0">
                <a:cs typeface="Calibri Light" panose="020F0302020204030204" pitchFamily="34" charset="0"/>
              </a:rPr>
              <a:t>Naše školstvo je skanzen.</a:t>
            </a:r>
            <a:br>
              <a:rPr lang="pl-PL" sz="4400" i="1" dirty="0">
                <a:cs typeface="Calibri Light" panose="020F0302020204030204" pitchFamily="34" charset="0"/>
              </a:rPr>
            </a:br>
            <a:r>
              <a:rPr lang="pl-PL" sz="4400" i="1" dirty="0">
                <a:cs typeface="Calibri Light" panose="020F0302020204030204" pitchFamily="34" charset="0"/>
              </a:rPr>
              <a:t>Prešľapuje na mieste.</a:t>
            </a:r>
            <a:br>
              <a:rPr lang="pl-PL" sz="4400" i="1" dirty="0">
                <a:cs typeface="Calibri Light" panose="020F0302020204030204" pitchFamily="34" charset="0"/>
              </a:rPr>
            </a:br>
            <a:r>
              <a:rPr lang="pl-PL" sz="4400" b="1" i="1" dirty="0">
                <a:cs typeface="Calibri Light" panose="020F0302020204030204" pitchFamily="34" charset="0"/>
              </a:rPr>
              <a:t>Dlhé roky sa v ňom nič nedeje.</a:t>
            </a:r>
          </a:p>
          <a:p>
            <a:pPr indent="0">
              <a:spcAft>
                <a:spcPts val="0"/>
              </a:spcAft>
              <a:buClr>
                <a:schemeClr val="accent2"/>
              </a:buClr>
              <a:buSzPct val="150000"/>
              <a:buNone/>
            </a:pPr>
            <a:endParaRPr lang="pl-PL" sz="4400" i="1" dirty="0">
              <a:cs typeface="Calibri Light" panose="020F0302020204030204" pitchFamily="34" charset="0"/>
            </a:endParaRPr>
          </a:p>
          <a:p>
            <a:pPr indent="0">
              <a:spcAft>
                <a:spcPts val="0"/>
              </a:spcAft>
              <a:buClr>
                <a:schemeClr val="accent2"/>
              </a:buClr>
              <a:buSzPct val="150000"/>
              <a:buNone/>
            </a:pPr>
            <a:r>
              <a:rPr lang="pl-PL" sz="4400" i="1" dirty="0">
                <a:cs typeface="Calibri Light" panose="020F0302020204030204" pitchFamily="34" charset="0"/>
              </a:rPr>
              <a:t>Nie je to pravda.</a:t>
            </a:r>
            <a:br>
              <a:rPr lang="pl-PL" sz="4400" i="1" dirty="0">
                <a:cs typeface="Calibri Light" panose="020F0302020204030204" pitchFamily="34" charset="0"/>
              </a:rPr>
            </a:br>
            <a:r>
              <a:rPr lang="pl-PL" sz="4400" i="1" dirty="0">
                <a:cs typeface="Calibri Light" panose="020F0302020204030204" pitchFamily="34" charset="0"/>
              </a:rPr>
              <a:t>V našom školstve sa deje niečo </a:t>
            </a:r>
            <a:r>
              <a:rPr lang="pl-PL" sz="4400" b="1" i="1" dirty="0">
                <a:cs typeface="Calibri Light" panose="020F0302020204030204" pitchFamily="34" charset="0"/>
              </a:rPr>
              <a:t>vážne.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696233-83B6-1E6F-0E15-4469FCDA70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790" y="404664"/>
            <a:ext cx="3006650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9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238AA4C-1D26-5AE6-CD23-950A4EDEE763}"/>
              </a:ext>
            </a:extLst>
          </p:cNvPr>
          <p:cNvSpPr txBox="1">
            <a:spLocks/>
          </p:cNvSpPr>
          <p:nvPr/>
        </p:nvSpPr>
        <p:spPr bwMode="auto">
          <a:xfrm>
            <a:off x="335360" y="1376800"/>
            <a:ext cx="9793088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288000" algn="l" defTabSz="360000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defTabSz="180000">
              <a:spcAft>
                <a:spcPts val="2400"/>
              </a:spcAft>
            </a:pPr>
            <a:r>
              <a:rPr lang="sk-SK" sz="3600" b="1" dirty="0"/>
              <a:t>Predlžovanie </a:t>
            </a:r>
            <a:r>
              <a:rPr lang="sk-SK" sz="3600" b="1" dirty="0" err="1"/>
              <a:t>statu</a:t>
            </a:r>
            <a:r>
              <a:rPr lang="sk-SK" sz="3600" b="1" dirty="0"/>
              <a:t> </a:t>
            </a:r>
            <a:r>
              <a:rPr lang="sk-SK" sz="3600" b="1" dirty="0" err="1"/>
              <a:t>quo</a:t>
            </a:r>
            <a:r>
              <a:rPr lang="sk-SK" sz="3600" b="1" dirty="0"/>
              <a:t> </a:t>
            </a:r>
            <a:br>
              <a:rPr lang="sk-SK" sz="3600" b="1" dirty="0"/>
            </a:br>
            <a:r>
              <a:rPr lang="sk-SK" sz="3600" dirty="0"/>
              <a:t>Snaha čo najdlhšie zachovať súčasný stav cestou priebežných inovácií a reforiem.</a:t>
            </a:r>
          </a:p>
          <a:p>
            <a:pPr marL="514350" indent="-514350" defTabSz="180000">
              <a:spcAft>
                <a:spcPts val="2400"/>
              </a:spcAft>
            </a:pPr>
            <a:r>
              <a:rPr lang="sk-SK" sz="3600" b="1" dirty="0"/>
              <a:t>Oddelenie vzdelávania a certifikácie</a:t>
            </a:r>
            <a:br>
              <a:rPr lang="sk-SK" sz="3600" b="1" dirty="0"/>
            </a:br>
            <a:r>
              <a:rPr lang="sk-SK" sz="3600" dirty="0"/>
              <a:t>Nahradenie povinnej šk. dochádzky povinným vzdelávaním. Štát by iba kontroloval, či sa deti vzdelávajú a certifikoval by dosiahnuté vzdelanie.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3B089A0E-9976-D84F-D8EB-CD59C434CB7F}"/>
              </a:ext>
            </a:extLst>
          </p:cNvPr>
          <p:cNvSpPr txBox="1">
            <a:spLocks/>
          </p:cNvSpPr>
          <p:nvPr/>
        </p:nvSpPr>
        <p:spPr bwMode="auto">
          <a:xfrm>
            <a:off x="0" y="252000"/>
            <a:ext cx="9720000" cy="720000"/>
          </a:xfrm>
          <a:prstGeom prst="rect">
            <a:avLst/>
          </a:prstGeom>
          <a:solidFill>
            <a:srgbClr val="019DC5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80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k-SK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Štát</a:t>
            </a:r>
          </a:p>
        </p:txBody>
      </p:sp>
    </p:spTree>
    <p:extLst>
      <p:ext uri="{BB962C8B-B14F-4D97-AF65-F5344CB8AC3E}">
        <p14:creationId xmlns:p14="http://schemas.microsoft.com/office/powerpoint/2010/main" val="203133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238AA4C-1D26-5AE6-CD23-950A4EDEE763}"/>
              </a:ext>
            </a:extLst>
          </p:cNvPr>
          <p:cNvSpPr txBox="1">
            <a:spLocks/>
          </p:cNvSpPr>
          <p:nvPr/>
        </p:nvSpPr>
        <p:spPr bwMode="auto">
          <a:xfrm>
            <a:off x="335360" y="1412776"/>
            <a:ext cx="9384640" cy="49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288000" algn="l" defTabSz="360000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defTabSz="180000">
              <a:spcAft>
                <a:spcPts val="600"/>
              </a:spcAft>
            </a:pPr>
            <a:r>
              <a:rPr lang="sk-SK" sz="3600" b="1" dirty="0"/>
              <a:t>„Zbavenie sa“ školstva</a:t>
            </a:r>
            <a:br>
              <a:rPr lang="sk-SK" sz="3600" b="1" dirty="0"/>
            </a:br>
            <a:r>
              <a:rPr lang="sk-SK" sz="3600" dirty="0"/>
              <a:t>Možné scenáre:</a:t>
            </a:r>
          </a:p>
          <a:p>
            <a:pPr marL="1234350" lvl="1" indent="-514350" defTabSz="180000">
              <a:spcAft>
                <a:spcPts val="0"/>
              </a:spcAft>
            </a:pPr>
            <a:r>
              <a:rPr lang="sk-SK" sz="3600" dirty="0"/>
              <a:t>Odovzdanie školstva samosprávam</a:t>
            </a:r>
          </a:p>
          <a:p>
            <a:pPr marL="1234350" lvl="1" indent="-514350" defTabSz="180000">
              <a:spcAft>
                <a:spcPts val="0"/>
              </a:spcAft>
            </a:pPr>
            <a:r>
              <a:rPr lang="sk-SK" sz="3600" dirty="0"/>
              <a:t>Privatizácia formálneho vzdelávania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3B089A0E-9976-D84F-D8EB-CD59C434CB7F}"/>
              </a:ext>
            </a:extLst>
          </p:cNvPr>
          <p:cNvSpPr txBox="1">
            <a:spLocks/>
          </p:cNvSpPr>
          <p:nvPr/>
        </p:nvSpPr>
        <p:spPr bwMode="auto">
          <a:xfrm>
            <a:off x="0" y="252000"/>
            <a:ext cx="9720000" cy="720000"/>
          </a:xfrm>
          <a:prstGeom prst="rect">
            <a:avLst/>
          </a:prstGeom>
          <a:solidFill>
            <a:srgbClr val="019DC5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80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k-SK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Štát</a:t>
            </a:r>
          </a:p>
        </p:txBody>
      </p:sp>
    </p:spTree>
    <p:extLst>
      <p:ext uri="{BB962C8B-B14F-4D97-AF65-F5344CB8AC3E}">
        <p14:creationId xmlns:p14="http://schemas.microsoft.com/office/powerpoint/2010/main" val="324433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238AA4C-1D26-5AE6-CD23-950A4EDEE763}"/>
              </a:ext>
            </a:extLst>
          </p:cNvPr>
          <p:cNvSpPr txBox="1">
            <a:spLocks/>
          </p:cNvSpPr>
          <p:nvPr/>
        </p:nvSpPr>
        <p:spPr bwMode="auto">
          <a:xfrm>
            <a:off x="242528" y="1412776"/>
            <a:ext cx="9237848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288000" algn="l" defTabSz="360000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defTabSz="180000">
              <a:spcAft>
                <a:spcPts val="2400"/>
              </a:spcAft>
            </a:pPr>
            <a:r>
              <a:rPr lang="sk-SK" sz="3600" b="1" dirty="0"/>
              <a:t>Tlak na politikov</a:t>
            </a:r>
            <a:br>
              <a:rPr lang="sk-SK" sz="3600" b="1" dirty="0"/>
            </a:br>
            <a:r>
              <a:rPr lang="sk-SK" sz="3600" dirty="0"/>
              <a:t>Petície, demonštrácie, štrajky...</a:t>
            </a:r>
          </a:p>
          <a:p>
            <a:pPr marL="514350" indent="-514350" defTabSz="180000">
              <a:spcAft>
                <a:spcPts val="2400"/>
              </a:spcAft>
            </a:pPr>
            <a:r>
              <a:rPr lang="sk-SK" sz="3600" b="1" dirty="0"/>
              <a:t>Revolta</a:t>
            </a:r>
            <a:br>
              <a:rPr lang="sk-SK" sz="3600" b="1" dirty="0"/>
            </a:br>
            <a:r>
              <a:rPr lang="sk-SK" sz="3600" dirty="0"/>
              <a:t>Pasívna rezistencia, odmietanie či </a:t>
            </a:r>
            <a:r>
              <a:rPr lang="sk-SK" sz="3600" dirty="0" err="1"/>
              <a:t>sabotova</a:t>
            </a:r>
            <a:r>
              <a:rPr lang="sk-SK" sz="3600" dirty="0"/>
              <a:t>-</a:t>
            </a:r>
            <a:br>
              <a:rPr lang="sk-SK" sz="3600" dirty="0"/>
            </a:br>
            <a:r>
              <a:rPr lang="sk-SK" sz="3600" dirty="0"/>
              <a:t>nie niektorých činností, konflikty s vedením škôl...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89CEB91E-2F63-B774-1B78-2886A0E6AD4B}"/>
              </a:ext>
            </a:extLst>
          </p:cNvPr>
          <p:cNvSpPr txBox="1">
            <a:spLocks/>
          </p:cNvSpPr>
          <p:nvPr/>
        </p:nvSpPr>
        <p:spPr bwMode="auto">
          <a:xfrm>
            <a:off x="0" y="252000"/>
            <a:ext cx="9720000" cy="720000"/>
          </a:xfrm>
          <a:prstGeom prst="rect">
            <a:avLst/>
          </a:prstGeom>
          <a:solidFill>
            <a:srgbClr val="019DC5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80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k-SK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Učitelia</a:t>
            </a:r>
          </a:p>
        </p:txBody>
      </p:sp>
    </p:spTree>
    <p:extLst>
      <p:ext uri="{BB962C8B-B14F-4D97-AF65-F5344CB8AC3E}">
        <p14:creationId xmlns:p14="http://schemas.microsoft.com/office/powerpoint/2010/main" val="271581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238AA4C-1D26-5AE6-CD23-950A4EDEE763}"/>
              </a:ext>
            </a:extLst>
          </p:cNvPr>
          <p:cNvSpPr txBox="1">
            <a:spLocks/>
          </p:cNvSpPr>
          <p:nvPr/>
        </p:nvSpPr>
        <p:spPr bwMode="auto">
          <a:xfrm>
            <a:off x="263352" y="1340768"/>
            <a:ext cx="8784976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288000" algn="l" defTabSz="360000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defTabSz="180000">
              <a:spcAft>
                <a:spcPts val="2400"/>
              </a:spcAft>
            </a:pPr>
            <a:r>
              <a:rPr lang="sk-SK" sz="3600" b="1" dirty="0"/>
              <a:t>Kritický nezáujem o profesiu učiteľa</a:t>
            </a:r>
            <a:br>
              <a:rPr lang="sk-SK" sz="3600" b="1" dirty="0"/>
            </a:br>
            <a:r>
              <a:rPr lang="sk-SK" sz="3600" dirty="0"/>
              <a:t>Do systému prestanú prichádzať noví ľudia.</a:t>
            </a:r>
            <a:endParaRPr lang="sk-SK" sz="3600" b="1" dirty="0"/>
          </a:p>
          <a:p>
            <a:pPr marL="514350" indent="-514350" defTabSz="180000">
              <a:spcAft>
                <a:spcPts val="2400"/>
              </a:spcAft>
            </a:pPr>
            <a:r>
              <a:rPr lang="sk-SK" sz="3600" b="1" dirty="0" err="1"/>
              <a:t>Exodus</a:t>
            </a:r>
            <a:r>
              <a:rPr lang="sk-SK" sz="3600" b="1" dirty="0"/>
              <a:t> učiteľov</a:t>
            </a:r>
            <a:br>
              <a:rPr lang="sk-SK" sz="3600" b="1" dirty="0"/>
            </a:br>
            <a:r>
              <a:rPr lang="sk-SK" sz="3600" dirty="0"/>
              <a:t>Hromadné opúšťanie pedagogickej pro-</a:t>
            </a:r>
            <a:r>
              <a:rPr lang="sk-SK" sz="3600" dirty="0" err="1"/>
              <a:t>fesie</a:t>
            </a:r>
            <a:r>
              <a:rPr lang="sk-SK" sz="3600" dirty="0"/>
              <a:t>, ktoré by viedlo k vážnym </a:t>
            </a:r>
            <a:r>
              <a:rPr lang="sk-SK" sz="3600" dirty="0" err="1"/>
              <a:t>organizač-ným</a:t>
            </a:r>
            <a:r>
              <a:rPr lang="sk-SK" sz="3600" dirty="0"/>
              <a:t> problémom pre štát.</a:t>
            </a:r>
          </a:p>
          <a:p>
            <a:pPr marL="514350" indent="-514350" defTabSz="180000">
              <a:spcAft>
                <a:spcPts val="2400"/>
              </a:spcAft>
            </a:pPr>
            <a:endParaRPr lang="sk-SK" sz="3600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89CEB91E-2F63-B774-1B78-2886A0E6AD4B}"/>
              </a:ext>
            </a:extLst>
          </p:cNvPr>
          <p:cNvSpPr txBox="1">
            <a:spLocks/>
          </p:cNvSpPr>
          <p:nvPr/>
        </p:nvSpPr>
        <p:spPr bwMode="auto">
          <a:xfrm>
            <a:off x="0" y="252000"/>
            <a:ext cx="9720000" cy="720000"/>
          </a:xfrm>
          <a:prstGeom prst="rect">
            <a:avLst/>
          </a:prstGeom>
          <a:solidFill>
            <a:srgbClr val="019DC5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80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k-SK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Učitelia</a:t>
            </a:r>
          </a:p>
        </p:txBody>
      </p:sp>
    </p:spTree>
    <p:extLst>
      <p:ext uri="{BB962C8B-B14F-4D97-AF65-F5344CB8AC3E}">
        <p14:creationId xmlns:p14="http://schemas.microsoft.com/office/powerpoint/2010/main" val="307581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238AA4C-1D26-5AE6-CD23-950A4EDEE763}"/>
              </a:ext>
            </a:extLst>
          </p:cNvPr>
          <p:cNvSpPr txBox="1">
            <a:spLocks/>
          </p:cNvSpPr>
          <p:nvPr/>
        </p:nvSpPr>
        <p:spPr bwMode="auto">
          <a:xfrm>
            <a:off x="359500" y="1340768"/>
            <a:ext cx="9001000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288000" algn="l" defTabSz="360000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defTabSz="180000">
              <a:lnSpc>
                <a:spcPts val="4400"/>
              </a:lnSpc>
              <a:spcAft>
                <a:spcPts val="2400"/>
              </a:spcAft>
            </a:pPr>
            <a:r>
              <a:rPr lang="sk-SK" sz="3600" b="1" dirty="0"/>
              <a:t>Tiché odkláňanie detí mimo školský systém </a:t>
            </a:r>
            <a:r>
              <a:rPr lang="sk-SK" sz="3600" dirty="0"/>
              <a:t>Už sa to deje. Postupne by mohlo viesť až</a:t>
            </a:r>
            <a:br>
              <a:rPr lang="sk-SK" sz="3600" dirty="0"/>
            </a:br>
            <a:r>
              <a:rPr lang="sk-SK" sz="3600" dirty="0"/>
              <a:t>k jeho vyprázdneniu a rozpadu.</a:t>
            </a:r>
          </a:p>
          <a:p>
            <a:pPr marL="514350" indent="-514350" defTabSz="180000">
              <a:lnSpc>
                <a:spcPts val="4400"/>
              </a:lnSpc>
              <a:spcAft>
                <a:spcPts val="2400"/>
              </a:spcAft>
            </a:pPr>
            <a:r>
              <a:rPr lang="sk-SK" sz="3600" b="1" dirty="0"/>
              <a:t>Narastajúce konflikty </a:t>
            </a:r>
            <a:r>
              <a:rPr lang="sk-SK" sz="3600" dirty="0"/>
              <a:t>so školami, zvýšené využívanie právnej cesty.</a:t>
            </a:r>
          </a:p>
          <a:p>
            <a:pPr marL="514350" indent="-514350" defTabSz="180000">
              <a:lnSpc>
                <a:spcPts val="4400"/>
              </a:lnSpc>
              <a:spcAft>
                <a:spcPts val="2400"/>
              </a:spcAft>
            </a:pPr>
            <a:r>
              <a:rPr lang="sk-SK" sz="3600" b="1" dirty="0"/>
              <a:t>Tlak na politikov</a:t>
            </a:r>
            <a:br>
              <a:rPr lang="sk-SK" sz="3600" b="1" dirty="0"/>
            </a:br>
            <a:r>
              <a:rPr lang="sk-SK" sz="3600" dirty="0"/>
              <a:t>Petície, demonštrácie...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CC05C0EA-A979-1FD2-FF42-E42803FC0327}"/>
              </a:ext>
            </a:extLst>
          </p:cNvPr>
          <p:cNvSpPr txBox="1">
            <a:spLocks/>
          </p:cNvSpPr>
          <p:nvPr/>
        </p:nvSpPr>
        <p:spPr bwMode="auto">
          <a:xfrm>
            <a:off x="0" y="252000"/>
            <a:ext cx="9720000" cy="720000"/>
          </a:xfrm>
          <a:prstGeom prst="rect">
            <a:avLst/>
          </a:prstGeom>
          <a:solidFill>
            <a:srgbClr val="019DC5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80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k-SK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Rodičia</a:t>
            </a:r>
          </a:p>
        </p:txBody>
      </p:sp>
    </p:spTree>
    <p:extLst>
      <p:ext uri="{BB962C8B-B14F-4D97-AF65-F5344CB8AC3E}">
        <p14:creationId xmlns:p14="http://schemas.microsoft.com/office/powerpoint/2010/main" val="4162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238AA4C-1D26-5AE6-CD23-950A4EDEE763}"/>
              </a:ext>
            </a:extLst>
          </p:cNvPr>
          <p:cNvSpPr txBox="1">
            <a:spLocks/>
          </p:cNvSpPr>
          <p:nvPr/>
        </p:nvSpPr>
        <p:spPr bwMode="auto">
          <a:xfrm>
            <a:off x="359500" y="1340768"/>
            <a:ext cx="9001000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288000" algn="l" defTabSz="360000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defTabSz="180000">
              <a:spcAft>
                <a:spcPts val="1800"/>
              </a:spcAft>
            </a:pPr>
            <a:r>
              <a:rPr lang="sk-SK" sz="3600" b="1" dirty="0"/>
              <a:t>Občianska neposlušnosť</a:t>
            </a:r>
            <a:br>
              <a:rPr lang="sk-SK" sz="3600" b="1" dirty="0"/>
            </a:br>
            <a:r>
              <a:rPr lang="sk-SK" sz="3600" dirty="0"/>
              <a:t>Revolta, porušovanie zákona o povinnej</a:t>
            </a:r>
            <a:br>
              <a:rPr lang="sk-SK" sz="3600" dirty="0"/>
            </a:br>
            <a:r>
              <a:rPr lang="sk-SK" sz="3600" dirty="0"/>
              <a:t>školskej dochádzke s cieľom dosiahnuť</a:t>
            </a:r>
            <a:br>
              <a:rPr lang="sk-SK" sz="3600" dirty="0"/>
            </a:br>
            <a:r>
              <a:rPr lang="sk-SK" sz="3600" dirty="0"/>
              <a:t>výrazné zlepšenie systému alebo odluku vzdelávania od štátu.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CC05C0EA-A979-1FD2-FF42-E42803FC0327}"/>
              </a:ext>
            </a:extLst>
          </p:cNvPr>
          <p:cNvSpPr txBox="1">
            <a:spLocks/>
          </p:cNvSpPr>
          <p:nvPr/>
        </p:nvSpPr>
        <p:spPr bwMode="auto">
          <a:xfrm>
            <a:off x="0" y="252000"/>
            <a:ext cx="9720000" cy="720000"/>
          </a:xfrm>
          <a:prstGeom prst="rect">
            <a:avLst/>
          </a:prstGeom>
          <a:solidFill>
            <a:srgbClr val="019DC5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80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k-SK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Rodičia</a:t>
            </a:r>
          </a:p>
        </p:txBody>
      </p:sp>
    </p:spTree>
    <p:extLst>
      <p:ext uri="{BB962C8B-B14F-4D97-AF65-F5344CB8AC3E}">
        <p14:creationId xmlns:p14="http://schemas.microsoft.com/office/powerpoint/2010/main" val="404690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238AA4C-1D26-5AE6-CD23-950A4EDEE763}"/>
              </a:ext>
            </a:extLst>
          </p:cNvPr>
          <p:cNvSpPr txBox="1">
            <a:spLocks/>
          </p:cNvSpPr>
          <p:nvPr/>
        </p:nvSpPr>
        <p:spPr bwMode="auto">
          <a:xfrm>
            <a:off x="407368" y="1376800"/>
            <a:ext cx="9001000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288000" algn="l" defTabSz="360000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defTabSz="180000">
              <a:spcAft>
                <a:spcPts val="2400"/>
              </a:spcAft>
            </a:pPr>
            <a:r>
              <a:rPr lang="sk-SK" sz="3600" b="1" dirty="0" err="1"/>
              <a:t>Nespolupráca</a:t>
            </a:r>
            <a:br>
              <a:rPr lang="sk-SK" sz="3600" b="1" dirty="0"/>
            </a:br>
            <a:r>
              <a:rPr lang="sk-SK" sz="3600" dirty="0"/>
              <a:t>Apatia, spochybňovanie školy, odmietanie autority učiteľov, neplnenie úloh a pokynov.</a:t>
            </a:r>
          </a:p>
          <a:p>
            <a:pPr marL="514350" indent="-514350" defTabSz="180000">
              <a:spcAft>
                <a:spcPts val="2400"/>
              </a:spcAft>
            </a:pPr>
            <a:r>
              <a:rPr lang="sk-SK" sz="3600" b="1" dirty="0"/>
              <a:t>Revolta</a:t>
            </a:r>
            <a:br>
              <a:rPr lang="sk-SK" sz="3600" b="1" dirty="0"/>
            </a:br>
            <a:r>
              <a:rPr lang="sk-SK" sz="3600" dirty="0"/>
              <a:t>Konflikty s učiteľmi a so školou, petície,</a:t>
            </a:r>
            <a:br>
              <a:rPr lang="sk-SK" sz="3600" dirty="0"/>
            </a:br>
            <a:r>
              <a:rPr lang="sk-SK" sz="3600" dirty="0"/>
              <a:t>demonštrácie, bojkot školy (</a:t>
            </a:r>
            <a:r>
              <a:rPr lang="sk-SK" sz="3600" dirty="0" err="1"/>
              <a:t>Greta</a:t>
            </a:r>
            <a:r>
              <a:rPr lang="sk-SK" sz="3600" dirty="0"/>
              <a:t> </a:t>
            </a:r>
            <a:r>
              <a:rPr lang="sk-SK" sz="3600" dirty="0" err="1"/>
              <a:t>Thun-berg</a:t>
            </a:r>
            <a:r>
              <a:rPr lang="sk-SK" sz="3600" dirty="0"/>
              <a:t>), individuálne násilie.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3BAD58B0-5728-CCA3-1ED2-0765313A53B2}"/>
              </a:ext>
            </a:extLst>
          </p:cNvPr>
          <p:cNvSpPr txBox="1">
            <a:spLocks/>
          </p:cNvSpPr>
          <p:nvPr/>
        </p:nvSpPr>
        <p:spPr bwMode="auto">
          <a:xfrm>
            <a:off x="0" y="252000"/>
            <a:ext cx="9720000" cy="720000"/>
          </a:xfrm>
          <a:prstGeom prst="rect">
            <a:avLst/>
          </a:prstGeom>
          <a:solidFill>
            <a:srgbClr val="019DC5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80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k-SK" sz="36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Žiaci</a:t>
            </a:r>
            <a:endParaRPr lang="sk-SK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53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238AA4C-1D26-5AE6-CD23-950A4EDEE763}"/>
              </a:ext>
            </a:extLst>
          </p:cNvPr>
          <p:cNvSpPr txBox="1">
            <a:spLocks/>
          </p:cNvSpPr>
          <p:nvPr/>
        </p:nvSpPr>
        <p:spPr bwMode="auto">
          <a:xfrm>
            <a:off x="407368" y="1376800"/>
            <a:ext cx="9720000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288000" algn="l" defTabSz="360000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defTabSz="180000">
              <a:spcAft>
                <a:spcPts val="2400"/>
              </a:spcAft>
            </a:pPr>
            <a:r>
              <a:rPr lang="sk-SK" sz="3600" b="1" dirty="0"/>
              <a:t>Hlasovanie nohami</a:t>
            </a:r>
            <a:br>
              <a:rPr lang="sk-SK" sz="3600" b="1" dirty="0"/>
            </a:br>
            <a:r>
              <a:rPr lang="sk-SK" sz="3600" dirty="0"/>
              <a:t>Odchod na štúdium do iných školských systémov (najviac vysokoškoláci).</a:t>
            </a:r>
          </a:p>
          <a:p>
            <a:pPr marL="514350" indent="-514350" defTabSz="180000">
              <a:spcAft>
                <a:spcPts val="2400"/>
              </a:spcAft>
            </a:pPr>
            <a:r>
              <a:rPr lang="sk-SK" sz="3600" b="1" dirty="0"/>
              <a:t>Urýchlenie </a:t>
            </a:r>
            <a:r>
              <a:rPr lang="sk-SK" sz="3600" b="1" dirty="0" err="1"/>
              <a:t>exodu</a:t>
            </a:r>
            <a:r>
              <a:rPr lang="sk-SK" sz="3600" b="1" dirty="0"/>
              <a:t> učiteľov</a:t>
            </a:r>
            <a:br>
              <a:rPr lang="sk-SK" sz="3600" b="1" dirty="0"/>
            </a:br>
            <a:r>
              <a:rPr lang="sk-SK" sz="3600" dirty="0"/>
              <a:t>Žiaci by ich mohli svojím správaním „vyhnať“.</a:t>
            </a:r>
          </a:p>
          <a:p>
            <a:pPr marL="514350" indent="-514350" defTabSz="180000">
              <a:spcAft>
                <a:spcPts val="2400"/>
              </a:spcAft>
            </a:pPr>
            <a:r>
              <a:rPr lang="sk-SK" sz="3600" b="1" dirty="0"/>
              <a:t>Urýchlenie aktivizácie rodičov</a:t>
            </a:r>
          </a:p>
          <a:p>
            <a:pPr marL="514350" indent="-514350" defTabSz="180000">
              <a:spcAft>
                <a:spcPts val="2400"/>
              </a:spcAft>
            </a:pPr>
            <a:endParaRPr lang="sk-SK" sz="3600" b="1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3BAD58B0-5728-CCA3-1ED2-0765313A53B2}"/>
              </a:ext>
            </a:extLst>
          </p:cNvPr>
          <p:cNvSpPr txBox="1">
            <a:spLocks/>
          </p:cNvSpPr>
          <p:nvPr/>
        </p:nvSpPr>
        <p:spPr bwMode="auto">
          <a:xfrm>
            <a:off x="0" y="252000"/>
            <a:ext cx="9720000" cy="720000"/>
          </a:xfrm>
          <a:prstGeom prst="rect">
            <a:avLst/>
          </a:prstGeom>
          <a:solidFill>
            <a:srgbClr val="019DC5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80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k-SK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Žiaci</a:t>
            </a:r>
          </a:p>
        </p:txBody>
      </p:sp>
    </p:spTree>
    <p:extLst>
      <p:ext uri="{BB962C8B-B14F-4D97-AF65-F5344CB8AC3E}">
        <p14:creationId xmlns:p14="http://schemas.microsoft.com/office/powerpoint/2010/main" val="6105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238AA4C-1D26-5AE6-CD23-950A4EDEE763}"/>
              </a:ext>
            </a:extLst>
          </p:cNvPr>
          <p:cNvSpPr txBox="1">
            <a:spLocks/>
          </p:cNvSpPr>
          <p:nvPr/>
        </p:nvSpPr>
        <p:spPr bwMode="auto">
          <a:xfrm>
            <a:off x="407368" y="1361208"/>
            <a:ext cx="9073008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288000" algn="l" defTabSz="360000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defTabSz="180000">
              <a:spcAft>
                <a:spcPts val="2400"/>
              </a:spcAft>
            </a:pPr>
            <a:r>
              <a:rPr lang="sk-SK" sz="3600" b="1" dirty="0"/>
              <a:t>Stupňovanie lobovania a tlaku na politikov</a:t>
            </a:r>
            <a:r>
              <a:rPr lang="sk-SK" sz="3600" dirty="0"/>
              <a:t> Cieľ: dosiahnuť, aby sa školy viac prispôsobili požiadavkám trhu práce.</a:t>
            </a:r>
          </a:p>
          <a:p>
            <a:pPr marL="514350" indent="-514350" defTabSz="180000">
              <a:spcAft>
                <a:spcPts val="2400"/>
              </a:spcAft>
            </a:pPr>
            <a:r>
              <a:rPr lang="sk-SK" sz="3600" b="1" dirty="0"/>
              <a:t>Neakceptovanie certifikátov a kvalifikácií </a:t>
            </a:r>
            <a:r>
              <a:rPr lang="sk-SK" sz="3600" dirty="0"/>
              <a:t>Firmy by si mohli kvalitu uchádzačov o za-</a:t>
            </a:r>
            <a:r>
              <a:rPr lang="sk-SK" sz="3600" dirty="0" err="1"/>
              <a:t>mestnanie</a:t>
            </a:r>
            <a:r>
              <a:rPr lang="sk-SK" sz="3600" dirty="0"/>
              <a:t> overovať sami v rámci prijíma-</a:t>
            </a:r>
            <a:r>
              <a:rPr lang="sk-SK" sz="3600" dirty="0" err="1"/>
              <a:t>cieho</a:t>
            </a:r>
            <a:r>
              <a:rPr lang="sk-SK" sz="3600" dirty="0"/>
              <a:t> konania.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DA8CF9E5-1B8D-F129-259E-DCB46DF4EABF}"/>
              </a:ext>
            </a:extLst>
          </p:cNvPr>
          <p:cNvSpPr txBox="1">
            <a:spLocks/>
          </p:cNvSpPr>
          <p:nvPr/>
        </p:nvSpPr>
        <p:spPr bwMode="auto">
          <a:xfrm>
            <a:off x="0" y="252000"/>
            <a:ext cx="9720000" cy="720000"/>
          </a:xfrm>
          <a:prstGeom prst="rect">
            <a:avLst/>
          </a:prstGeom>
          <a:solidFill>
            <a:srgbClr val="019DC5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80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k-SK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Zamestnávatelia</a:t>
            </a:r>
          </a:p>
        </p:txBody>
      </p:sp>
    </p:spTree>
    <p:extLst>
      <p:ext uri="{BB962C8B-B14F-4D97-AF65-F5344CB8AC3E}">
        <p14:creationId xmlns:p14="http://schemas.microsoft.com/office/powerpoint/2010/main" val="90720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238AA4C-1D26-5AE6-CD23-950A4EDEE763}"/>
              </a:ext>
            </a:extLst>
          </p:cNvPr>
          <p:cNvSpPr txBox="1">
            <a:spLocks/>
          </p:cNvSpPr>
          <p:nvPr/>
        </p:nvSpPr>
        <p:spPr bwMode="auto">
          <a:xfrm>
            <a:off x="407368" y="1361208"/>
            <a:ext cx="9073008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288000" algn="l" defTabSz="360000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288000" algn="l" rtl="0" eaLnBrk="1" fontAlgn="base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defTabSz="180000">
              <a:spcAft>
                <a:spcPts val="1800"/>
              </a:spcAft>
            </a:pPr>
            <a:r>
              <a:rPr lang="sk-SK" sz="3600" b="1" dirty="0"/>
              <a:t>Budovanie vlastných vzdelávacích kapacít</a:t>
            </a:r>
            <a:br>
              <a:rPr lang="sk-SK" sz="3600" b="1" dirty="0"/>
            </a:br>
            <a:r>
              <a:rPr lang="sk-SK" sz="3600" dirty="0"/>
              <a:t>Firemné školy, vzdelávacie centrá vo firmách, dôraz na in-</a:t>
            </a:r>
            <a:r>
              <a:rPr lang="sk-SK" sz="3600" dirty="0" err="1"/>
              <a:t>service</a:t>
            </a:r>
            <a:r>
              <a:rPr lang="sk-SK" sz="3600" dirty="0"/>
              <a:t> </a:t>
            </a:r>
            <a:r>
              <a:rPr lang="sk-SK" sz="3600" dirty="0" err="1"/>
              <a:t>training</a:t>
            </a:r>
            <a:r>
              <a:rPr lang="sk-SK" sz="3600" dirty="0"/>
              <a:t> a na celoživotné vzdelávanie.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DA8CF9E5-1B8D-F129-259E-DCB46DF4EABF}"/>
              </a:ext>
            </a:extLst>
          </p:cNvPr>
          <p:cNvSpPr txBox="1">
            <a:spLocks/>
          </p:cNvSpPr>
          <p:nvPr/>
        </p:nvSpPr>
        <p:spPr bwMode="auto">
          <a:xfrm>
            <a:off x="0" y="252000"/>
            <a:ext cx="9720000" cy="720000"/>
          </a:xfrm>
          <a:prstGeom prst="rect">
            <a:avLst/>
          </a:prstGeom>
          <a:solidFill>
            <a:srgbClr val="019DC5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80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k-SK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Zamestnávatelia</a:t>
            </a:r>
          </a:p>
        </p:txBody>
      </p:sp>
    </p:spTree>
    <p:extLst>
      <p:ext uri="{BB962C8B-B14F-4D97-AF65-F5344CB8AC3E}">
        <p14:creationId xmlns:p14="http://schemas.microsoft.com/office/powerpoint/2010/main" val="31702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03F068D9-6065-3CE0-4E87-218B1085FF82}"/>
              </a:ext>
            </a:extLst>
          </p:cNvPr>
          <p:cNvSpPr txBox="1">
            <a:spLocks/>
          </p:cNvSpPr>
          <p:nvPr/>
        </p:nvSpPr>
        <p:spPr bwMode="auto">
          <a:xfrm>
            <a:off x="0" y="252000"/>
            <a:ext cx="8640000" cy="720000"/>
          </a:xfrm>
          <a:prstGeom prst="rect">
            <a:avLst/>
          </a:prstGeom>
          <a:solidFill>
            <a:srgbClr val="019DC5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80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k-S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Stúpa v ňom napätie a tlak</a:t>
            </a:r>
            <a:endParaRPr lang="sk-SK" dirty="0"/>
          </a:p>
        </p:txBody>
      </p:sp>
      <p:pic>
        <p:nvPicPr>
          <p:cNvPr id="1026" name="Picture 2" descr="Pressure cooker with steam releasing from valve">
            <a:extLst>
              <a:ext uri="{FF2B5EF4-FFF2-40B4-BE49-F238E27FC236}">
                <a16:creationId xmlns:a16="http://schemas.microsoft.com/office/drawing/2014/main" id="{1634813F-4407-61BA-D5F1-54634E9D0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2" t="13721" r="11882" b="10126"/>
          <a:stretch/>
        </p:blipFill>
        <p:spPr bwMode="auto">
          <a:xfrm>
            <a:off x="-15224" y="1352668"/>
            <a:ext cx="8655223" cy="493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lear hour glass photo – Free Time Image on Unsplash">
            <a:extLst>
              <a:ext uri="{FF2B5EF4-FFF2-40B4-BE49-F238E27FC236}">
                <a16:creationId xmlns:a16="http://schemas.microsoft.com/office/drawing/2014/main" id="{3D088CA8-9BC1-EA0E-7302-E11E6DFEB3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5" r="18186"/>
          <a:stretch/>
        </p:blipFill>
        <p:spPr bwMode="auto">
          <a:xfrm>
            <a:off x="8976320" y="1353422"/>
            <a:ext cx="1996107" cy="493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95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4CC26E-78C9-3C77-38F8-C07B3E1DA10B}"/>
              </a:ext>
            </a:extLst>
          </p:cNvPr>
          <p:cNvSpPr>
            <a:spLocks/>
          </p:cNvSpPr>
          <p:nvPr/>
        </p:nvSpPr>
        <p:spPr>
          <a:xfrm>
            <a:off x="0" y="1440000"/>
            <a:ext cx="9360000" cy="1440000"/>
          </a:xfrm>
          <a:prstGeom prst="rect">
            <a:avLst/>
          </a:prstGeom>
          <a:solidFill>
            <a:srgbClr val="007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0" tIns="0" rIns="360000" bIns="0" anchor="ctr" anchorCtr="0">
            <a:noAutofit/>
          </a:bodyPr>
          <a:lstStyle/>
          <a:p>
            <a:pPr eaLnBrk="1" hangingPunct="1">
              <a:lnSpc>
                <a:spcPts val="3600"/>
              </a:lnSpc>
              <a:defRPr/>
            </a:pPr>
            <a:r>
              <a:rPr lang="sk-SK" sz="4400" b="1" dirty="0">
                <a:latin typeface="Cambria" panose="02040503050406030204" pitchFamily="18" charset="0"/>
                <a:ea typeface="Cambria" panose="02040503050406030204" pitchFamily="18" charset="0"/>
              </a:rPr>
              <a:t>Čo robiť?</a:t>
            </a:r>
          </a:p>
        </p:txBody>
      </p:sp>
      <p:pic>
        <p:nvPicPr>
          <p:cNvPr id="4" name="Picture 3" descr="A blurry image of a building&#10;&#10;Description automatically generated">
            <a:extLst>
              <a:ext uri="{FF2B5EF4-FFF2-40B4-BE49-F238E27FC236}">
                <a16:creationId xmlns:a16="http://schemas.microsoft.com/office/drawing/2014/main" id="{71F2C734-1AA9-365A-AD7A-963320C93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" r="32980" b="22700"/>
          <a:stretch/>
        </p:blipFill>
        <p:spPr>
          <a:xfrm>
            <a:off x="6312025" y="0"/>
            <a:ext cx="5879976" cy="597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6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62AEB-43FD-BCE0-8A6B-8EBB7E252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6D809B-D999-3F95-77CF-27AFB146F113}"/>
              </a:ext>
            </a:extLst>
          </p:cNvPr>
          <p:cNvSpPr txBox="1"/>
          <p:nvPr/>
        </p:nvSpPr>
        <p:spPr>
          <a:xfrm>
            <a:off x="2035972" y="2690336"/>
            <a:ext cx="81369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sk-SK" sz="4800" b="1" dirty="0">
                <a:latin typeface="Cambria" panose="02040503050406030204" pitchFamily="18" charset="0"/>
                <a:ea typeface="Cambria" panose="02040503050406030204" pitchFamily="18" charset="0"/>
              </a:rPr>
              <a:t>Reformovať</a:t>
            </a:r>
          </a:p>
          <a:p>
            <a:pPr>
              <a:lnSpc>
                <a:spcPts val="3600"/>
              </a:lnSpc>
            </a:pPr>
            <a:endParaRPr lang="sk-SK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ts val="3600"/>
              </a:lnSpc>
            </a:pPr>
            <a:r>
              <a:rPr lang="sk-SK" sz="3200" dirty="0">
                <a:latin typeface="Cambria" panose="02040503050406030204" pitchFamily="18" charset="0"/>
                <a:ea typeface="Cambria" panose="02040503050406030204" pitchFamily="18" charset="0"/>
              </a:rPr>
              <a:t>snažiť sa zlepšovať školské systémy zvnútra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C19304-EE9D-3AD8-8E3E-E6F72EC7773A}"/>
              </a:ext>
            </a:extLst>
          </p:cNvPr>
          <p:cNvSpPr txBox="1"/>
          <p:nvPr/>
        </p:nvSpPr>
        <p:spPr>
          <a:xfrm>
            <a:off x="360000" y="145104"/>
            <a:ext cx="2520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0" b="1" dirty="0">
                <a:solidFill>
                  <a:srgbClr val="019DC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 lang="sk-SK" sz="11500" dirty="0">
              <a:solidFill>
                <a:srgbClr val="019DC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80693A-364E-EB8E-09C9-A5181F74C646}"/>
              </a:ext>
            </a:extLst>
          </p:cNvPr>
          <p:cNvSpPr txBox="1"/>
          <p:nvPr/>
        </p:nvSpPr>
        <p:spPr>
          <a:xfrm>
            <a:off x="8832304" y="609942"/>
            <a:ext cx="3359696" cy="932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sk-SK" sz="3600" b="1" dirty="0">
                <a:solidFill>
                  <a:srgbClr val="019DC5"/>
                </a:solidFill>
                <a:latin typeface="+mn-lt"/>
              </a:rPr>
              <a:t>Stratégie pre ďalší postup</a:t>
            </a:r>
          </a:p>
        </p:txBody>
      </p:sp>
    </p:spTree>
    <p:extLst>
      <p:ext uri="{BB962C8B-B14F-4D97-AF65-F5344CB8AC3E}">
        <p14:creationId xmlns:p14="http://schemas.microsoft.com/office/powerpoint/2010/main" val="294106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62AEB-43FD-BCE0-8A6B-8EBB7E252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6D809B-D999-3F95-77CF-27AFB146F113}"/>
              </a:ext>
            </a:extLst>
          </p:cNvPr>
          <p:cNvSpPr txBox="1"/>
          <p:nvPr/>
        </p:nvSpPr>
        <p:spPr>
          <a:xfrm>
            <a:off x="2063552" y="2564904"/>
            <a:ext cx="968507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sk-SK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Delegitimizovať</a:t>
            </a:r>
            <a:endParaRPr lang="sk-SK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ts val="3600"/>
              </a:lnSpc>
            </a:pPr>
            <a:endParaRPr lang="sk-SK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ts val="3600"/>
              </a:lnSpc>
            </a:pPr>
            <a:r>
              <a:rPr lang="sk-SK" sz="3200" dirty="0">
                <a:latin typeface="Cambria" panose="02040503050406030204" pitchFamily="18" charset="0"/>
                <a:ea typeface="Cambria" panose="02040503050406030204" pitchFamily="18" charset="0"/>
              </a:rPr>
              <a:t>ostro kritizovať a napádať školské systémy</a:t>
            </a:r>
            <a:br>
              <a:rPr lang="sk-SK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3200" dirty="0">
                <a:latin typeface="Cambria" panose="02040503050406030204" pitchFamily="18" charset="0"/>
                <a:ea typeface="Cambria" panose="02040503050406030204" pitchFamily="18" charset="0"/>
              </a:rPr>
              <a:t>„zvonku“ a žiadať ich zásadnú transformáciu</a:t>
            </a:r>
            <a:br>
              <a:rPr lang="sk-SK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3200" dirty="0">
                <a:latin typeface="Cambria" panose="02040503050406030204" pitchFamily="18" charset="0"/>
                <a:ea typeface="Cambria" panose="02040503050406030204" pitchFamily="18" charset="0"/>
              </a:rPr>
              <a:t>či demontáž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C19304-EE9D-3AD8-8E3E-E6F72EC7773A}"/>
              </a:ext>
            </a:extLst>
          </p:cNvPr>
          <p:cNvSpPr txBox="1"/>
          <p:nvPr/>
        </p:nvSpPr>
        <p:spPr>
          <a:xfrm>
            <a:off x="360000" y="145104"/>
            <a:ext cx="2520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0" b="1" dirty="0">
                <a:solidFill>
                  <a:srgbClr val="019DC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 lang="sk-SK" sz="11500" dirty="0">
              <a:solidFill>
                <a:srgbClr val="019DC5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CCEF9B-1AF6-112B-23A5-7508D92FD6FD}"/>
              </a:ext>
            </a:extLst>
          </p:cNvPr>
          <p:cNvSpPr txBox="1"/>
          <p:nvPr/>
        </p:nvSpPr>
        <p:spPr>
          <a:xfrm>
            <a:off x="8832304" y="609942"/>
            <a:ext cx="3359696" cy="932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sk-SK" sz="3600" b="1" dirty="0">
                <a:solidFill>
                  <a:srgbClr val="019DC5"/>
                </a:solidFill>
                <a:latin typeface="+mn-lt"/>
              </a:rPr>
              <a:t>Stratégie pre ďalší postup</a:t>
            </a:r>
          </a:p>
        </p:txBody>
      </p:sp>
    </p:spTree>
    <p:extLst>
      <p:ext uri="{BB962C8B-B14F-4D97-AF65-F5344CB8AC3E}">
        <p14:creationId xmlns:p14="http://schemas.microsoft.com/office/powerpoint/2010/main" val="191636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62AEB-43FD-BCE0-8A6B-8EBB7E252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6D809B-D999-3F95-77CF-27AFB146F113}"/>
              </a:ext>
            </a:extLst>
          </p:cNvPr>
          <p:cNvSpPr txBox="1"/>
          <p:nvPr/>
        </p:nvSpPr>
        <p:spPr>
          <a:xfrm>
            <a:off x="1919536" y="2564904"/>
            <a:ext cx="1012844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sk-SK" sz="4800" b="1" dirty="0">
                <a:latin typeface="Cambria" panose="02040503050406030204" pitchFamily="18" charset="0"/>
                <a:ea typeface="Cambria" panose="02040503050406030204" pitchFamily="18" charset="0"/>
              </a:rPr>
              <a:t>Konkurovať</a:t>
            </a:r>
          </a:p>
          <a:p>
            <a:pPr>
              <a:lnSpc>
                <a:spcPts val="3600"/>
              </a:lnSpc>
            </a:pPr>
            <a:endParaRPr lang="sk-SK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ts val="3600"/>
              </a:lnSpc>
            </a:pPr>
            <a:r>
              <a:rPr lang="sk-SK" sz="3200" dirty="0">
                <a:latin typeface="Cambria" panose="02040503050406030204" pitchFamily="18" charset="0"/>
                <a:ea typeface="Cambria" panose="02040503050406030204" pitchFamily="18" charset="0"/>
              </a:rPr>
              <a:t>ignorovať školské systémy a paralelne</a:t>
            </a:r>
            <a:br>
              <a:rPr lang="sk-SK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3200" dirty="0">
                <a:latin typeface="Cambria" panose="02040503050406030204" pitchFamily="18" charset="0"/>
                <a:ea typeface="Cambria" panose="02040503050406030204" pitchFamily="18" charset="0"/>
              </a:rPr>
              <a:t>(mimo nich) budovať alternatívy, ktoré</a:t>
            </a:r>
            <a:br>
              <a:rPr lang="sk-SK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3200" dirty="0">
                <a:latin typeface="Cambria" panose="02040503050406030204" pitchFamily="18" charset="0"/>
                <a:ea typeface="Cambria" panose="02040503050406030204" pitchFamily="18" charset="0"/>
              </a:rPr>
              <a:t>by mali potenciál ich nahradiť</a:t>
            </a:r>
            <a:br>
              <a:rPr lang="sk-SK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sk-SK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3200" dirty="0">
                <a:latin typeface="Cambria" panose="02040503050406030204" pitchFamily="18" charset="0"/>
                <a:ea typeface="Cambria" panose="02040503050406030204" pitchFamily="18" charset="0"/>
              </a:rPr>
              <a:t>Khan Academy, Uber, </a:t>
            </a:r>
            <a:r>
              <a:rPr lang="sk-SK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Airbnb</a:t>
            </a:r>
            <a:r>
              <a:rPr lang="sk-SK" sz="3200" dirty="0">
                <a:latin typeface="Cambria" panose="02040503050406030204" pitchFamily="18" charset="0"/>
                <a:ea typeface="Cambria" panose="02040503050406030204" pitchFamily="18" charset="0"/>
              </a:rPr>
              <a:t>, booking.com...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C19304-EE9D-3AD8-8E3E-E6F72EC7773A}"/>
              </a:ext>
            </a:extLst>
          </p:cNvPr>
          <p:cNvSpPr txBox="1"/>
          <p:nvPr/>
        </p:nvSpPr>
        <p:spPr>
          <a:xfrm>
            <a:off x="360000" y="145104"/>
            <a:ext cx="2520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0" b="1" dirty="0">
                <a:solidFill>
                  <a:srgbClr val="019DC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lang="sk-SK" sz="11500" dirty="0">
              <a:solidFill>
                <a:srgbClr val="019DC5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CCEF9B-1AF6-112B-23A5-7508D92FD6FD}"/>
              </a:ext>
            </a:extLst>
          </p:cNvPr>
          <p:cNvSpPr txBox="1"/>
          <p:nvPr/>
        </p:nvSpPr>
        <p:spPr>
          <a:xfrm>
            <a:off x="8832304" y="609942"/>
            <a:ext cx="3359696" cy="932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sk-SK" sz="3600" b="1" dirty="0">
                <a:solidFill>
                  <a:srgbClr val="019DC5"/>
                </a:solidFill>
                <a:latin typeface="+mn-lt"/>
              </a:rPr>
              <a:t>Stratégie pre ďalší postup</a:t>
            </a:r>
          </a:p>
        </p:txBody>
      </p:sp>
    </p:spTree>
    <p:extLst>
      <p:ext uri="{BB962C8B-B14F-4D97-AF65-F5344CB8AC3E}">
        <p14:creationId xmlns:p14="http://schemas.microsoft.com/office/powerpoint/2010/main" val="172095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62568-6563-53CC-D21B-648A530A8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8CBF-69EF-EC39-6359-59A1C0A30AA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1384" y="2492896"/>
            <a:ext cx="7776864" cy="3240360"/>
          </a:xfrm>
        </p:spPr>
        <p:txBody>
          <a:bodyPr anchor="t">
            <a:noAutofit/>
          </a:bodyPr>
          <a:lstStyle/>
          <a:p>
            <a:pPr indent="0">
              <a:spcAft>
                <a:spcPts val="0"/>
              </a:spcAft>
              <a:buClr>
                <a:schemeClr val="accent2"/>
              </a:buClr>
              <a:buSzPct val="150000"/>
              <a:buNone/>
            </a:pPr>
            <a:r>
              <a:rPr lang="pl-PL" sz="4400" i="1" dirty="0">
                <a:cs typeface="Calibri Light" panose="020F0302020204030204" pitchFamily="34" charset="0"/>
              </a:rPr>
              <a:t>Budúcnosť školstva je čierna. Budúcnosť školy je neistá.</a:t>
            </a:r>
            <a:br>
              <a:rPr lang="pl-PL" sz="4400" i="1" dirty="0">
                <a:cs typeface="Calibri Light" panose="020F0302020204030204" pitchFamily="34" charset="0"/>
              </a:rPr>
            </a:br>
            <a:r>
              <a:rPr lang="pl-PL" sz="4400" i="1" dirty="0">
                <a:cs typeface="Calibri Light" panose="020F0302020204030204" pitchFamily="34" charset="0"/>
              </a:rPr>
              <a:t>Budúcnosť vzdelávania je skvelá.</a:t>
            </a:r>
          </a:p>
          <a:p>
            <a:pPr indent="0">
              <a:spcAft>
                <a:spcPts val="0"/>
              </a:spcAft>
              <a:buClr>
                <a:schemeClr val="accent2"/>
              </a:buClr>
              <a:buSzPct val="150000"/>
              <a:buNone/>
            </a:pPr>
            <a:endParaRPr lang="pl-PL" sz="4400" i="1" dirty="0">
              <a:cs typeface="Calibri Light" panose="020F0302020204030204" pitchFamily="34" charset="0"/>
            </a:endParaRPr>
          </a:p>
          <a:p>
            <a:pPr indent="0" algn="r">
              <a:spcAft>
                <a:spcPts val="0"/>
              </a:spcAft>
              <a:buClr>
                <a:schemeClr val="accent2"/>
              </a:buClr>
              <a:buSzPct val="150000"/>
              <a:buNone/>
            </a:pPr>
            <a:r>
              <a:rPr lang="pl-PL" sz="4400" i="1" dirty="0">
                <a:cs typeface="Calibri Light" panose="020F0302020204030204" pitchFamily="34" charset="0"/>
              </a:rPr>
              <a:t>Ondřej Šteffl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F2415-F7AE-E19A-1723-F9F24F0235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790" y="404664"/>
            <a:ext cx="3006650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5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48F1A7-E6CB-7A7E-15A5-D054D61282C5}"/>
              </a:ext>
            </a:extLst>
          </p:cNvPr>
          <p:cNvSpPr>
            <a:spLocks/>
          </p:cNvSpPr>
          <p:nvPr/>
        </p:nvSpPr>
        <p:spPr>
          <a:xfrm>
            <a:off x="0" y="4509120"/>
            <a:ext cx="6937328" cy="792088"/>
          </a:xfrm>
          <a:prstGeom prst="rect">
            <a:avLst/>
          </a:prstGeom>
          <a:solidFill>
            <a:srgbClr val="007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44000" rIns="180000" bIns="180000" anchor="ctr" anchorCtr="0">
            <a:noAutofit/>
          </a:bodyPr>
          <a:lstStyle/>
          <a:p>
            <a:pPr eaLnBrk="1" hangingPunct="1">
              <a:lnSpc>
                <a:spcPts val="3600"/>
              </a:lnSpc>
              <a:defRPr/>
            </a:pPr>
            <a:r>
              <a:rPr lang="sk-SK" sz="3600" b="1" dirty="0">
                <a:latin typeface="Cambria" panose="02040503050406030204" pitchFamily="18" charset="0"/>
                <a:ea typeface="Cambria" panose="02040503050406030204" pitchFamily="18" charset="0"/>
              </a:rPr>
              <a:t>Ďakujem za pozornosť</a:t>
            </a:r>
          </a:p>
        </p:txBody>
      </p:sp>
      <p:pic>
        <p:nvPicPr>
          <p:cNvPr id="4" name="Picture 3" descr="A close-up of a cloud&#10;&#10;Description automatically generated">
            <a:extLst>
              <a:ext uri="{FF2B5EF4-FFF2-40B4-BE49-F238E27FC236}">
                <a16:creationId xmlns:a16="http://schemas.microsoft.com/office/drawing/2014/main" id="{ECD165C8-85F6-D595-DB2B-6772AB247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" t="3800" r="4030" b="2751"/>
          <a:stretch/>
        </p:blipFill>
        <p:spPr>
          <a:xfrm>
            <a:off x="6312024" y="0"/>
            <a:ext cx="5879977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9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48F1A7-E6CB-7A7E-15A5-D054D61282C5}"/>
              </a:ext>
            </a:extLst>
          </p:cNvPr>
          <p:cNvSpPr>
            <a:spLocks/>
          </p:cNvSpPr>
          <p:nvPr/>
        </p:nvSpPr>
        <p:spPr>
          <a:xfrm>
            <a:off x="0" y="1440000"/>
            <a:ext cx="9360000" cy="1440000"/>
          </a:xfrm>
          <a:prstGeom prst="rect">
            <a:avLst/>
          </a:prstGeom>
          <a:solidFill>
            <a:srgbClr val="007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0" tIns="0" rIns="360000" bIns="0" anchor="ctr" anchorCtr="0">
            <a:noAutofit/>
          </a:bodyPr>
          <a:lstStyle/>
          <a:p>
            <a:pPr eaLnBrk="1" hangingPunct="1">
              <a:lnSpc>
                <a:spcPts val="3600"/>
              </a:lnSpc>
              <a:defRPr/>
            </a:pPr>
            <a:r>
              <a:rPr lang="sk-SK" sz="4400" b="1" dirty="0">
                <a:latin typeface="Cambria" panose="02040503050406030204" pitchFamily="18" charset="0"/>
                <a:ea typeface="Cambria" panose="02040503050406030204" pitchFamily="18" charset="0"/>
              </a:rPr>
              <a:t>Štátne školské systémy</a:t>
            </a:r>
          </a:p>
        </p:txBody>
      </p:sp>
      <p:pic>
        <p:nvPicPr>
          <p:cNvPr id="8" name="Picture 7" descr="A close-up of a curtain&#10;&#10;Description automatically generated">
            <a:extLst>
              <a:ext uri="{FF2B5EF4-FFF2-40B4-BE49-F238E27FC236}">
                <a16:creationId xmlns:a16="http://schemas.microsoft.com/office/drawing/2014/main" id="{2D5106A7-0716-BB3E-3F4C-6942FB627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1" t="5900" r="5683" b="6951"/>
          <a:stretch/>
        </p:blipFill>
        <p:spPr>
          <a:xfrm>
            <a:off x="6888088" y="0"/>
            <a:ext cx="5303911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4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62AEB-43FD-BCE0-8A6B-8EBB7E252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6D809B-D999-3F95-77CF-27AFB146F113}"/>
              </a:ext>
            </a:extLst>
          </p:cNvPr>
          <p:cNvSpPr txBox="1"/>
          <p:nvPr/>
        </p:nvSpPr>
        <p:spPr>
          <a:xfrm>
            <a:off x="1800000" y="2880000"/>
            <a:ext cx="8136904" cy="578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sk-SK" sz="4800" b="1" dirty="0">
                <a:latin typeface="Cambria" panose="02040503050406030204" pitchFamily="18" charset="0"/>
                <a:ea typeface="Cambria" panose="02040503050406030204" pitchFamily="18" charset="0"/>
              </a:rPr>
              <a:t>Povinná školská dochádzka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7DA5D6-B427-04C2-4455-8B06273CA9E5}"/>
              </a:ext>
            </a:extLst>
          </p:cNvPr>
          <p:cNvSpPr txBox="1"/>
          <p:nvPr/>
        </p:nvSpPr>
        <p:spPr>
          <a:xfrm>
            <a:off x="360000" y="145104"/>
            <a:ext cx="2520000" cy="180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0" b="1" dirty="0">
                <a:solidFill>
                  <a:srgbClr val="019DC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 lang="sk-SK" sz="11500" dirty="0">
              <a:solidFill>
                <a:srgbClr val="019DC5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1CB9DF-B188-B05B-4AFB-3BD1D6CB2951}"/>
              </a:ext>
            </a:extLst>
          </p:cNvPr>
          <p:cNvSpPr txBox="1"/>
          <p:nvPr/>
        </p:nvSpPr>
        <p:spPr>
          <a:xfrm>
            <a:off x="7608128" y="556476"/>
            <a:ext cx="4583872" cy="977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sk-SK" sz="3600" b="1" dirty="0">
                <a:solidFill>
                  <a:srgbClr val="019DC5"/>
                </a:solidFill>
                <a:latin typeface="+mn-lt"/>
              </a:rPr>
              <a:t>Piliere štátnych školských systémov</a:t>
            </a:r>
          </a:p>
        </p:txBody>
      </p:sp>
    </p:spTree>
    <p:extLst>
      <p:ext uri="{BB962C8B-B14F-4D97-AF65-F5344CB8AC3E}">
        <p14:creationId xmlns:p14="http://schemas.microsoft.com/office/powerpoint/2010/main" val="327035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62AEB-43FD-BCE0-8A6B-8EBB7E252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6D809B-D999-3F95-77CF-27AFB146F113}"/>
              </a:ext>
            </a:extLst>
          </p:cNvPr>
          <p:cNvSpPr txBox="1"/>
          <p:nvPr/>
        </p:nvSpPr>
        <p:spPr>
          <a:xfrm>
            <a:off x="1800000" y="2880000"/>
            <a:ext cx="8544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sk-SK" sz="4800" b="1" dirty="0">
                <a:latin typeface="Cambria" panose="02040503050406030204" pitchFamily="18" charset="0"/>
                <a:ea typeface="Cambria" panose="02040503050406030204" pitchFamily="18" charset="0"/>
              </a:rPr>
              <a:t>Financovanie štátom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58C859-E1B9-DD3C-C6E8-F97033D6FE3A}"/>
              </a:ext>
            </a:extLst>
          </p:cNvPr>
          <p:cNvSpPr txBox="1"/>
          <p:nvPr/>
        </p:nvSpPr>
        <p:spPr>
          <a:xfrm>
            <a:off x="360000" y="145104"/>
            <a:ext cx="2520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0" b="1" dirty="0">
                <a:solidFill>
                  <a:srgbClr val="019DC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 lang="sk-SK" sz="11500" dirty="0">
              <a:solidFill>
                <a:srgbClr val="019DC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D6CB76-02AE-ED5D-26AA-993F53DF1D43}"/>
              </a:ext>
            </a:extLst>
          </p:cNvPr>
          <p:cNvSpPr txBox="1"/>
          <p:nvPr/>
        </p:nvSpPr>
        <p:spPr>
          <a:xfrm>
            <a:off x="7608128" y="556476"/>
            <a:ext cx="4583872" cy="977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sk-SK" sz="3600" b="1" dirty="0">
                <a:solidFill>
                  <a:srgbClr val="019DC5"/>
                </a:solidFill>
                <a:latin typeface="+mn-lt"/>
              </a:rPr>
              <a:t>Piliere štátnych školských systémov</a:t>
            </a:r>
          </a:p>
        </p:txBody>
      </p:sp>
    </p:spTree>
    <p:extLst>
      <p:ext uri="{BB962C8B-B14F-4D97-AF65-F5344CB8AC3E}">
        <p14:creationId xmlns:p14="http://schemas.microsoft.com/office/powerpoint/2010/main" val="344762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62AEB-43FD-BCE0-8A6B-8EBB7E252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6D809B-D999-3F95-77CF-27AFB146F113}"/>
              </a:ext>
            </a:extLst>
          </p:cNvPr>
          <p:cNvSpPr txBox="1"/>
          <p:nvPr/>
        </p:nvSpPr>
        <p:spPr>
          <a:xfrm>
            <a:off x="1800000" y="2880000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sk-SK" sz="4800" b="1" dirty="0">
                <a:latin typeface="Cambria" panose="02040503050406030204" pitchFamily="18" charset="0"/>
                <a:ea typeface="Cambria" panose="02040503050406030204" pitchFamily="18" charset="0"/>
              </a:rPr>
              <a:t>Záväzná legislatíva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AE0889-268B-3013-503F-348F7537C3F3}"/>
              </a:ext>
            </a:extLst>
          </p:cNvPr>
          <p:cNvSpPr txBox="1"/>
          <p:nvPr/>
        </p:nvSpPr>
        <p:spPr>
          <a:xfrm>
            <a:off x="360000" y="145104"/>
            <a:ext cx="2520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0" b="1" dirty="0">
                <a:solidFill>
                  <a:srgbClr val="019DC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lang="sk-SK" sz="11500" dirty="0">
              <a:solidFill>
                <a:srgbClr val="019DC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1059E5-3B88-FCD9-4AD4-B7F29D4FA4F2}"/>
              </a:ext>
            </a:extLst>
          </p:cNvPr>
          <p:cNvSpPr txBox="1"/>
          <p:nvPr/>
        </p:nvSpPr>
        <p:spPr>
          <a:xfrm>
            <a:off x="7608128" y="556476"/>
            <a:ext cx="4583872" cy="977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sk-SK" sz="3600" b="1" dirty="0">
                <a:solidFill>
                  <a:srgbClr val="019DC5"/>
                </a:solidFill>
                <a:latin typeface="+mn-lt"/>
              </a:rPr>
              <a:t>Piliere štátnych školských systémov</a:t>
            </a:r>
          </a:p>
        </p:txBody>
      </p:sp>
    </p:spTree>
    <p:extLst>
      <p:ext uri="{BB962C8B-B14F-4D97-AF65-F5344CB8AC3E}">
        <p14:creationId xmlns:p14="http://schemas.microsoft.com/office/powerpoint/2010/main" val="151043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Motiv systému Office">
  <a:themeElements>
    <a:clrScheme name="Farebná schéma Seminari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4A66AC"/>
      </a:accent1>
      <a:accent2>
        <a:srgbClr val="4A66AC"/>
      </a:accent2>
      <a:accent3>
        <a:srgbClr val="4A66AC"/>
      </a:accent3>
      <a:accent4>
        <a:srgbClr val="4A66AC"/>
      </a:accent4>
      <a:accent5>
        <a:srgbClr val="4A66AC"/>
      </a:accent5>
      <a:accent6>
        <a:srgbClr val="4A66AC"/>
      </a:accent6>
      <a:hlink>
        <a:srgbClr val="FFC000"/>
      </a:hlink>
      <a:folHlink>
        <a:srgbClr val="FFFF00"/>
      </a:folHlink>
    </a:clrScheme>
    <a:fontScheme name="Custom 3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7A09642-4C84-4750-B68F-F9ACFC5F1EA5}" vid="{63428638-41EA-4B56-B8A7-7EDD387C06C7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9359B40-015C-42C6-B8D9-81F11ADB211A}">
  <we:reference id="wa104178141" version="4.3.3.0" store="en-US" storeType="OMEX"/>
  <we:alternateReferences>
    <we:reference id="WA104178141" version="4.3.3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5852</TotalTime>
  <Words>1350</Words>
  <Application>Microsoft Office PowerPoint</Application>
  <PresentationFormat>Widescreen</PresentationFormat>
  <Paragraphs>289</Paragraphs>
  <Slides>55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Calibri</vt:lpstr>
      <vt:lpstr>Calibri Light</vt:lpstr>
      <vt:lpstr>Cambria</vt:lpstr>
      <vt:lpstr>Wingdings</vt:lpstr>
      <vt:lpstr>1_Motiv systému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Vlado Burjan</dc:creator>
  <cp:lastModifiedBy>Vlado Burjan</cp:lastModifiedBy>
  <cp:revision>5101</cp:revision>
  <cp:lastPrinted>2024-10-09T20:09:35Z</cp:lastPrinted>
  <dcterms:created xsi:type="dcterms:W3CDTF">2022-12-04T08:39:30Z</dcterms:created>
  <dcterms:modified xsi:type="dcterms:W3CDTF">2024-10-09T20:09:39Z</dcterms:modified>
</cp:coreProperties>
</file>