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Roboto Black"/>
      <p:bold r:id="rId23"/>
      <p:boldItalic r:id="rId24"/>
    </p:embeddedFont>
    <p:embeddedFont>
      <p:font typeface="Roboto Medium"/>
      <p:regular r:id="rId25"/>
      <p:bold r:id="rId26"/>
      <p:italic r:id="rId27"/>
      <p:boldItalic r:id="rId28"/>
    </p:embeddedFont>
    <p:embeddedFont>
      <p:font typeface="Roboto"/>
      <p:regular r:id="rId29"/>
      <p:bold r:id="rId30"/>
      <p:italic r:id="rId31"/>
      <p:boldItalic r:id="rId32"/>
    </p:embeddedFont>
    <p:embeddedFont>
      <p:font typeface="Comfortaa Medium"/>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Black-boldItalic.fntdata"/><Relationship Id="rId23" Type="http://schemas.openxmlformats.org/officeDocument/2006/relationships/font" Target="fonts/RobotoBlack-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Medium-bold.fntdata"/><Relationship Id="rId25" Type="http://schemas.openxmlformats.org/officeDocument/2006/relationships/font" Target="fonts/RobotoMedium-regular.fntdata"/><Relationship Id="rId28" Type="http://schemas.openxmlformats.org/officeDocument/2006/relationships/font" Target="fonts/RobotoMedium-boldItalic.fntdata"/><Relationship Id="rId27" Type="http://schemas.openxmlformats.org/officeDocument/2006/relationships/font" Target="fonts/RobotoMedium-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6.xml"/><Relationship Id="rId33" Type="http://schemas.openxmlformats.org/officeDocument/2006/relationships/font" Target="fonts/ComfortaaMedium-regular.fntdata"/><Relationship Id="rId10" Type="http://schemas.openxmlformats.org/officeDocument/2006/relationships/slide" Target="slides/slide5.xml"/><Relationship Id="rId32" Type="http://schemas.openxmlformats.org/officeDocument/2006/relationships/font" Target="fonts/Roboto-boldItalic.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ComfortaaMedium-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75716b2d5208bb74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75716b2d5208bb7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in no particular order are things that, when made the focus of the education system, would have a transformative positive impact on the life of the student. These measure the school, not the student. Schools with higher scores in these areas are more likely to be healthy places for students to develop into adulthood with the skills, personal strengths, and habits to live happily and have a positive productive impact on the world.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75716b2d5208bb7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75716b2d5208bb7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076339982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076339982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0763399823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0763399823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0763399823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0763399823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0763399823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0763399823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4d21e8b736dcf0d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4d21e8b736dcf0d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4d21e8b736dcf0d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4d21e8b736dcf0d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726f7cd2cbf3c26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26f7cd2cbf3c26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076339982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076339982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4d21e8b736dcf0d4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4d21e8b736dcf0d4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4d21e8b736dcf0d4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4d21e8b736dcf0d4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4d21e8b736dcf0d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4d21e8b736dcf0d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726f7cd2cbf3c2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726f7cd2cbf3c2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75716b2d5208bb74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75716b2d5208bb74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The problem is... there are negative impacts from over-emphasis on academics that are having significant mental health impact. In Canada, a recent study showed that mental health service usage in the 14-24 age range directly tracks test schedules in high schools, colleges, and universities - with near-zero usage during the winter and summer breaks. These long periods of high-stress damage the adolescent brain, establish patterns of </a:t>
            </a:r>
            <a:r>
              <a:rPr lang="en" sz="1400"/>
              <a:t>anxiety</a:t>
            </a:r>
            <a:r>
              <a:rPr lang="en" sz="1400"/>
              <a:t> when presented with challenging situations, and generally lead to self-doubt, isolation, and depression. </a:t>
            </a:r>
            <a:endParaRPr sz="1400"/>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076339982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076339982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In our admissions process, one of the most common answers to the question "What do you want for your child?" is "I just want her to be happy." I love this answer, but it doesn't seem to fit the evidence. In exit interviews, many parents tell us they are leaving to get "more academic rigor", or to get "ready for college". </a:t>
            </a:r>
            <a:r>
              <a:rPr lang="en" sz="1400">
                <a:solidFill>
                  <a:schemeClr val="dk1"/>
                </a:solidFill>
              </a:rPr>
              <a:t>It is at this point that we can ask the question:</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*How do we change schools so that the things they measure do not harm the student?</a:t>
            </a:r>
            <a:endParaRPr sz="1400"/>
          </a:p>
          <a:p>
            <a:pPr indent="0" lvl="0" marL="0" rtl="0" algn="l">
              <a:spcBef>
                <a:spcPts val="0"/>
              </a:spcBef>
              <a:spcAft>
                <a:spcPts val="0"/>
              </a:spcAft>
              <a:buNone/>
            </a:pPr>
            <a:r>
              <a:rPr lang="en" sz="1400"/>
              <a:t>Can the work of the student obviate the need for one-dimensional grades? Can we create experiences that promote intrinsically motivated learning and do not rely on top-down extrinsically defined goals? What could we measure and optimize that would, as a side-effect, predispose schools to create ever more productive, positive, and co-creative learning experiences?*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What we know now is that we are currently testing for the wrong things, and that the testing is shaping every aspect of education from policy to classroom management - so we must change what we test if we are to change education.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000000"/>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Roboto Black"/>
              <a:buNone/>
              <a:defRPr sz="2800">
                <a:solidFill>
                  <a:schemeClr val="dk1"/>
                </a:solidFill>
                <a:latin typeface="Roboto Black"/>
                <a:ea typeface="Roboto Black"/>
                <a:cs typeface="Roboto Black"/>
                <a:sym typeface="Roboto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Roboto Medium"/>
              <a:buChar char="●"/>
              <a:defRPr sz="1800">
                <a:solidFill>
                  <a:schemeClr val="lt2"/>
                </a:solidFill>
                <a:latin typeface="Roboto Medium"/>
                <a:ea typeface="Roboto Medium"/>
                <a:cs typeface="Roboto Medium"/>
                <a:sym typeface="Roboto Medium"/>
              </a:defRPr>
            </a:lvl1pPr>
            <a:lvl2pPr indent="-317500" lvl="1" marL="914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17.jpg"/><Relationship Id="rId5"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Five Dangerous Things</a:t>
            </a:r>
            <a:endParaRPr/>
          </a:p>
          <a:p>
            <a:pPr indent="0" lvl="0" marL="0" rtl="0" algn="ctr">
              <a:spcBef>
                <a:spcPts val="0"/>
              </a:spcBef>
              <a:spcAft>
                <a:spcPts val="0"/>
              </a:spcAft>
              <a:buNone/>
            </a:pPr>
            <a:r>
              <a:rPr i="1" lang="en">
                <a:solidFill>
                  <a:srgbClr val="E69138"/>
                </a:solidFill>
                <a:latin typeface="Roboto Medium"/>
                <a:ea typeface="Roboto Medium"/>
                <a:cs typeface="Roboto Medium"/>
                <a:sym typeface="Roboto Medium"/>
              </a:rPr>
              <a:t>every school should measure</a:t>
            </a:r>
            <a:endParaRPr i="1">
              <a:solidFill>
                <a:srgbClr val="E69138"/>
              </a:solidFill>
              <a:latin typeface="Roboto Medium"/>
              <a:ea typeface="Roboto Medium"/>
              <a:cs typeface="Roboto Medium"/>
              <a:sym typeface="Roboto Medium"/>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Gever Tulley - tinkeringschool.com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3"/>
          <p:cNvSpPr txBox="1"/>
          <p:nvPr/>
        </p:nvSpPr>
        <p:spPr>
          <a:xfrm>
            <a:off x="611325" y="1928175"/>
            <a:ext cx="1129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200">
                <a:solidFill>
                  <a:srgbClr val="00FF00"/>
                </a:solidFill>
                <a:latin typeface="Comfortaa Medium"/>
                <a:ea typeface="Comfortaa Medium"/>
                <a:cs typeface="Comfortaa Medium"/>
                <a:sym typeface="Comfortaa Medium"/>
              </a:rPr>
              <a:t>joy</a:t>
            </a:r>
            <a:endParaRPr sz="3200">
              <a:solidFill>
                <a:srgbClr val="00FF00"/>
              </a:solidFill>
              <a:latin typeface="Comfortaa Medium"/>
              <a:ea typeface="Comfortaa Medium"/>
              <a:cs typeface="Comfortaa Medium"/>
              <a:sym typeface="Comfortaa Medium"/>
            </a:endParaRPr>
          </a:p>
        </p:txBody>
      </p:sp>
      <p:pic>
        <p:nvPicPr>
          <p:cNvPr id="112" name="Google Shape;112;p23"/>
          <p:cNvPicPr preferRelativeResize="0"/>
          <p:nvPr/>
        </p:nvPicPr>
        <p:blipFill>
          <a:blip r:embed="rId3">
            <a:alphaModFix/>
          </a:blip>
          <a:stretch>
            <a:fillRect/>
          </a:stretch>
        </p:blipFill>
        <p:spPr>
          <a:xfrm>
            <a:off x="1893525" y="152400"/>
            <a:ext cx="6453293"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4"/>
          <p:cNvSpPr txBox="1"/>
          <p:nvPr/>
        </p:nvSpPr>
        <p:spPr>
          <a:xfrm>
            <a:off x="611325" y="1928175"/>
            <a:ext cx="2086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200">
                <a:solidFill>
                  <a:srgbClr val="00FF00"/>
                </a:solidFill>
                <a:latin typeface="Comfortaa Medium"/>
                <a:ea typeface="Comfortaa Medium"/>
                <a:cs typeface="Comfortaa Medium"/>
                <a:sym typeface="Comfortaa Medium"/>
              </a:rPr>
              <a:t>agency</a:t>
            </a:r>
            <a:endParaRPr sz="3200">
              <a:solidFill>
                <a:srgbClr val="00FF00"/>
              </a:solidFill>
              <a:latin typeface="Comfortaa Medium"/>
              <a:ea typeface="Comfortaa Medium"/>
              <a:cs typeface="Comfortaa Medium"/>
              <a:sym typeface="Comfortaa Medium"/>
            </a:endParaRPr>
          </a:p>
        </p:txBody>
      </p:sp>
      <p:pic>
        <p:nvPicPr>
          <p:cNvPr id="118" name="Google Shape;118;p24"/>
          <p:cNvPicPr preferRelativeResize="0"/>
          <p:nvPr/>
        </p:nvPicPr>
        <p:blipFill>
          <a:blip r:embed="rId3">
            <a:alphaModFix/>
          </a:blip>
          <a:stretch>
            <a:fillRect/>
          </a:stretch>
        </p:blipFill>
        <p:spPr>
          <a:xfrm>
            <a:off x="2849925" y="152400"/>
            <a:ext cx="3630295" cy="483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5"/>
          <p:cNvSpPr txBox="1"/>
          <p:nvPr/>
        </p:nvSpPr>
        <p:spPr>
          <a:xfrm>
            <a:off x="611325" y="1928175"/>
            <a:ext cx="2913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200">
                <a:solidFill>
                  <a:srgbClr val="00FF00"/>
                </a:solidFill>
                <a:latin typeface="Comfortaa Medium"/>
                <a:ea typeface="Comfortaa Medium"/>
                <a:cs typeface="Comfortaa Medium"/>
                <a:sym typeface="Comfortaa Medium"/>
              </a:rPr>
              <a:t>engagement</a:t>
            </a:r>
            <a:endParaRPr sz="3200">
              <a:solidFill>
                <a:srgbClr val="00FF00"/>
              </a:solidFill>
              <a:latin typeface="Comfortaa Medium"/>
              <a:ea typeface="Comfortaa Medium"/>
              <a:cs typeface="Comfortaa Medium"/>
              <a:sym typeface="Comfortaa Medium"/>
            </a:endParaRPr>
          </a:p>
        </p:txBody>
      </p:sp>
      <p:pic>
        <p:nvPicPr>
          <p:cNvPr id="124" name="Google Shape;124;p25"/>
          <p:cNvPicPr preferRelativeResize="0"/>
          <p:nvPr/>
        </p:nvPicPr>
        <p:blipFill>
          <a:blip r:embed="rId3">
            <a:alphaModFix/>
          </a:blip>
          <a:stretch>
            <a:fillRect/>
          </a:stretch>
        </p:blipFill>
        <p:spPr>
          <a:xfrm>
            <a:off x="3677625" y="-1240275"/>
            <a:ext cx="5466371" cy="728849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6"/>
          <p:cNvSpPr txBox="1"/>
          <p:nvPr/>
        </p:nvSpPr>
        <p:spPr>
          <a:xfrm>
            <a:off x="611325" y="1928175"/>
            <a:ext cx="3105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200">
                <a:solidFill>
                  <a:srgbClr val="00FF00"/>
                </a:solidFill>
                <a:latin typeface="Comfortaa Medium"/>
                <a:ea typeface="Comfortaa Medium"/>
                <a:cs typeface="Comfortaa Medium"/>
                <a:sym typeface="Comfortaa Medium"/>
              </a:rPr>
              <a:t>collaboration</a:t>
            </a:r>
            <a:endParaRPr sz="3200">
              <a:solidFill>
                <a:srgbClr val="00FF00"/>
              </a:solidFill>
              <a:latin typeface="Comfortaa Medium"/>
              <a:ea typeface="Comfortaa Medium"/>
              <a:cs typeface="Comfortaa Medium"/>
              <a:sym typeface="Comfortaa Medium"/>
            </a:endParaRPr>
          </a:p>
        </p:txBody>
      </p:sp>
      <p:pic>
        <p:nvPicPr>
          <p:cNvPr id="130" name="Google Shape;130;p26"/>
          <p:cNvPicPr preferRelativeResize="0"/>
          <p:nvPr/>
        </p:nvPicPr>
        <p:blipFill>
          <a:blip r:embed="rId3">
            <a:alphaModFix/>
          </a:blip>
          <a:stretch>
            <a:fillRect/>
          </a:stretch>
        </p:blipFill>
        <p:spPr>
          <a:xfrm>
            <a:off x="3595325" y="810900"/>
            <a:ext cx="5313974" cy="352170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7"/>
          <p:cNvSpPr txBox="1"/>
          <p:nvPr/>
        </p:nvSpPr>
        <p:spPr>
          <a:xfrm>
            <a:off x="611325" y="1928175"/>
            <a:ext cx="22044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200">
                <a:solidFill>
                  <a:srgbClr val="00FF00"/>
                </a:solidFill>
                <a:latin typeface="Comfortaa Medium"/>
                <a:ea typeface="Comfortaa Medium"/>
                <a:cs typeface="Comfortaa Medium"/>
                <a:sym typeface="Comfortaa Medium"/>
              </a:rPr>
              <a:t>c</a:t>
            </a:r>
            <a:r>
              <a:rPr lang="en" sz="3200">
                <a:solidFill>
                  <a:srgbClr val="00FF00"/>
                </a:solidFill>
                <a:latin typeface="Comfortaa Medium"/>
                <a:ea typeface="Comfortaa Medium"/>
                <a:cs typeface="Comfortaa Medium"/>
                <a:sym typeface="Comfortaa Medium"/>
              </a:rPr>
              <a:t>reative</a:t>
            </a:r>
            <a:r>
              <a:rPr lang="en" sz="3200">
                <a:solidFill>
                  <a:srgbClr val="00FF00"/>
                </a:solidFill>
                <a:latin typeface="Comfortaa Medium"/>
                <a:ea typeface="Comfortaa Medium"/>
                <a:cs typeface="Comfortaa Medium"/>
                <a:sym typeface="Comfortaa Medium"/>
              </a:rPr>
              <a:t> capacity</a:t>
            </a:r>
            <a:endParaRPr sz="3200">
              <a:solidFill>
                <a:srgbClr val="00FF00"/>
              </a:solidFill>
              <a:latin typeface="Comfortaa Medium"/>
              <a:ea typeface="Comfortaa Medium"/>
              <a:cs typeface="Comfortaa Medium"/>
              <a:sym typeface="Comfortaa Medium"/>
            </a:endParaRPr>
          </a:p>
        </p:txBody>
      </p:sp>
      <p:pic>
        <p:nvPicPr>
          <p:cNvPr id="136" name="Google Shape;136;p27"/>
          <p:cNvPicPr preferRelativeResize="0"/>
          <p:nvPr/>
        </p:nvPicPr>
        <p:blipFill>
          <a:blip r:embed="rId3">
            <a:alphaModFix/>
          </a:blip>
          <a:stretch>
            <a:fillRect/>
          </a:stretch>
        </p:blipFill>
        <p:spPr>
          <a:xfrm>
            <a:off x="2885825" y="254813"/>
            <a:ext cx="6023476" cy="451642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9"/>
          <p:cNvPicPr preferRelativeResize="0"/>
          <p:nvPr/>
        </p:nvPicPr>
        <p:blipFill>
          <a:blip r:embed="rId3">
            <a:alphaModFix/>
          </a:blip>
          <a:stretch>
            <a:fillRect/>
          </a:stretch>
        </p:blipFill>
        <p:spPr>
          <a:xfrm>
            <a:off x="2570359" y="195093"/>
            <a:ext cx="6451603" cy="48387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152400" y="152400"/>
            <a:ext cx="5059999" cy="3794999"/>
          </a:xfrm>
          <a:prstGeom prst="rect">
            <a:avLst/>
          </a:prstGeom>
          <a:noFill/>
          <a:ln>
            <a:noFill/>
          </a:ln>
        </p:spPr>
      </p:pic>
      <p:pic>
        <p:nvPicPr>
          <p:cNvPr id="61" name="Google Shape;61;p14"/>
          <p:cNvPicPr preferRelativeResize="0"/>
          <p:nvPr/>
        </p:nvPicPr>
        <p:blipFill>
          <a:blip r:embed="rId4">
            <a:alphaModFix/>
          </a:blip>
          <a:stretch>
            <a:fillRect/>
          </a:stretch>
        </p:blipFill>
        <p:spPr>
          <a:xfrm>
            <a:off x="5364799" y="152400"/>
            <a:ext cx="3626804" cy="483573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5"/>
          <p:cNvPicPr preferRelativeResize="0"/>
          <p:nvPr/>
        </p:nvPicPr>
        <p:blipFill rotWithShape="1">
          <a:blip r:embed="rId3">
            <a:alphaModFix/>
          </a:blip>
          <a:srcRect b="0" l="0" r="31417" t="0"/>
          <a:stretch/>
        </p:blipFill>
        <p:spPr>
          <a:xfrm>
            <a:off x="152400" y="152400"/>
            <a:ext cx="4424525" cy="4838702"/>
          </a:xfrm>
          <a:prstGeom prst="rect">
            <a:avLst/>
          </a:prstGeom>
          <a:noFill/>
          <a:ln>
            <a:noFill/>
          </a:ln>
        </p:spPr>
      </p:pic>
      <p:pic>
        <p:nvPicPr>
          <p:cNvPr id="67" name="Google Shape;67;p15"/>
          <p:cNvPicPr preferRelativeResize="0"/>
          <p:nvPr/>
        </p:nvPicPr>
        <p:blipFill>
          <a:blip r:embed="rId4">
            <a:alphaModFix/>
          </a:blip>
          <a:stretch>
            <a:fillRect/>
          </a:stretch>
        </p:blipFill>
        <p:spPr>
          <a:xfrm>
            <a:off x="4719475" y="152400"/>
            <a:ext cx="4185125" cy="313882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6"/>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73" name="Google Shape;73;p16"/>
          <p:cNvPicPr preferRelativeResize="0"/>
          <p:nvPr/>
        </p:nvPicPr>
        <p:blipFill>
          <a:blip r:embed="rId4">
            <a:alphaModFix/>
          </a:blip>
          <a:stretch>
            <a:fillRect/>
          </a:stretch>
        </p:blipFill>
        <p:spPr>
          <a:xfrm>
            <a:off x="3933827" y="152400"/>
            <a:ext cx="5057771" cy="37933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7"/>
          <p:cNvPicPr preferRelativeResize="0"/>
          <p:nvPr/>
        </p:nvPicPr>
        <p:blipFill>
          <a:blip r:embed="rId3">
            <a:alphaModFix/>
          </a:blip>
          <a:stretch>
            <a:fillRect/>
          </a:stretch>
        </p:blipFill>
        <p:spPr>
          <a:xfrm>
            <a:off x="575446" y="152400"/>
            <a:ext cx="3629027" cy="4838702"/>
          </a:xfrm>
          <a:prstGeom prst="rect">
            <a:avLst/>
          </a:prstGeom>
          <a:noFill/>
          <a:ln>
            <a:noFill/>
          </a:ln>
        </p:spPr>
      </p:pic>
      <p:pic>
        <p:nvPicPr>
          <p:cNvPr id="79" name="Google Shape;79;p17"/>
          <p:cNvPicPr preferRelativeResize="0"/>
          <p:nvPr/>
        </p:nvPicPr>
        <p:blipFill rotWithShape="1">
          <a:blip r:embed="rId4">
            <a:alphaModFix/>
          </a:blip>
          <a:srcRect b="0" l="17493" r="10755" t="0"/>
          <a:stretch/>
        </p:blipFill>
        <p:spPr>
          <a:xfrm>
            <a:off x="4572012" y="152400"/>
            <a:ext cx="3629022" cy="379332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8"/>
          <p:cNvPicPr preferRelativeResize="0"/>
          <p:nvPr/>
        </p:nvPicPr>
        <p:blipFill>
          <a:blip r:embed="rId3">
            <a:alphaModFix/>
          </a:blip>
          <a:stretch>
            <a:fillRect/>
          </a:stretch>
        </p:blipFill>
        <p:spPr>
          <a:xfrm>
            <a:off x="544400" y="152400"/>
            <a:ext cx="3162096" cy="2371572"/>
          </a:xfrm>
          <a:prstGeom prst="rect">
            <a:avLst/>
          </a:prstGeom>
          <a:noFill/>
          <a:ln>
            <a:noFill/>
          </a:ln>
        </p:spPr>
      </p:pic>
      <p:pic>
        <p:nvPicPr>
          <p:cNvPr id="85" name="Google Shape;85;p18"/>
          <p:cNvPicPr preferRelativeResize="0"/>
          <p:nvPr/>
        </p:nvPicPr>
        <p:blipFill>
          <a:blip r:embed="rId4">
            <a:alphaModFix/>
          </a:blip>
          <a:stretch>
            <a:fillRect/>
          </a:stretch>
        </p:blipFill>
        <p:spPr>
          <a:xfrm>
            <a:off x="3986628" y="705075"/>
            <a:ext cx="4977806" cy="3733355"/>
          </a:xfrm>
          <a:prstGeom prst="rect">
            <a:avLst/>
          </a:prstGeom>
          <a:noFill/>
          <a:ln>
            <a:noFill/>
          </a:ln>
        </p:spPr>
      </p:pic>
      <p:pic>
        <p:nvPicPr>
          <p:cNvPr id="86" name="Google Shape;86;p18"/>
          <p:cNvPicPr preferRelativeResize="0"/>
          <p:nvPr/>
        </p:nvPicPr>
        <p:blipFill>
          <a:blip r:embed="rId5">
            <a:alphaModFix/>
          </a:blip>
          <a:stretch>
            <a:fillRect/>
          </a:stretch>
        </p:blipFill>
        <p:spPr>
          <a:xfrm>
            <a:off x="544397" y="2571750"/>
            <a:ext cx="3162096" cy="237157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92" name="Google Shape;92;p1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0"/>
          <p:cNvSpPr txBox="1"/>
          <p:nvPr/>
        </p:nvSpPr>
        <p:spPr>
          <a:xfrm>
            <a:off x="1669800" y="1454175"/>
            <a:ext cx="58044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rgbClr val="FFFFFF"/>
                </a:solidFill>
              </a:rPr>
              <a:t>"When a measure becomes a target,</a:t>
            </a:r>
            <a:endParaRPr sz="2700">
              <a:solidFill>
                <a:srgbClr val="FFFFFF"/>
              </a:solidFill>
            </a:endParaRPr>
          </a:p>
          <a:p>
            <a:pPr indent="0" lvl="0" marL="0" rtl="0" algn="l">
              <a:spcBef>
                <a:spcPts val="0"/>
              </a:spcBef>
              <a:spcAft>
                <a:spcPts val="0"/>
              </a:spcAft>
              <a:buNone/>
            </a:pPr>
            <a:r>
              <a:rPr lang="en" sz="2700">
                <a:solidFill>
                  <a:srgbClr val="FF9900"/>
                </a:solidFill>
              </a:rPr>
              <a:t>it ceases to be a good measure.</a:t>
            </a:r>
            <a:r>
              <a:rPr lang="en" sz="2700">
                <a:solidFill>
                  <a:srgbClr val="FFFFFF"/>
                </a:solidFill>
              </a:rPr>
              <a:t>"</a:t>
            </a:r>
            <a:endParaRPr sz="2700">
              <a:solidFill>
                <a:srgbClr val="FFFFFF"/>
              </a:solidFill>
            </a:endParaRPr>
          </a:p>
          <a:p>
            <a:pPr indent="0" lvl="0" marL="0" rtl="0" algn="l">
              <a:spcBef>
                <a:spcPts val="0"/>
              </a:spcBef>
              <a:spcAft>
                <a:spcPts val="0"/>
              </a:spcAft>
              <a:buNone/>
            </a:pPr>
            <a:r>
              <a:rPr lang="en" sz="2700">
                <a:solidFill>
                  <a:schemeClr val="dk1"/>
                </a:solidFill>
              </a:rPr>
              <a:t> 		Charles Goodhart</a:t>
            </a:r>
            <a:endParaRPr sz="27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1"/>
          <p:cNvSpPr txBox="1"/>
          <p:nvPr/>
        </p:nvSpPr>
        <p:spPr>
          <a:xfrm>
            <a:off x="1669800" y="1454175"/>
            <a:ext cx="58044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rgbClr val="FFFFFF"/>
                </a:solidFill>
              </a:rPr>
              <a:t>How do we change schools so that the things they measure do not </a:t>
            </a:r>
            <a:r>
              <a:rPr lang="en" sz="2700">
                <a:solidFill>
                  <a:schemeClr val="accent4"/>
                </a:solidFill>
              </a:rPr>
              <a:t>harm</a:t>
            </a:r>
            <a:r>
              <a:rPr lang="en" sz="2700">
                <a:solidFill>
                  <a:srgbClr val="FFFFFF"/>
                </a:solidFill>
              </a:rPr>
              <a:t> the student?</a:t>
            </a:r>
            <a:endParaRPr sz="27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